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43891200" cy="32918400"/>
  <p:notesSz cx="6858000" cy="9144000"/>
  <p:embeddedFontLst>
    <p:embeddedFont>
      <p:font typeface="Bierstadt" panose="020B0004020202020204" pitchFamily="34" charset="0"/>
      <p:regular r:id="rId4"/>
      <p:bold r:id="rId5"/>
      <p:italic r:id="rId6"/>
      <p:boldItalic r:id="rId7"/>
    </p:embeddedFont>
    <p:embeddedFont>
      <p:font typeface="Cambria Math" panose="02040503050406030204" pitchFamily="18" charset="0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BE5D6"/>
    <a:srgbClr val="929000"/>
    <a:srgbClr val="FF7E79"/>
    <a:srgbClr val="843C0C"/>
    <a:srgbClr val="F8CBAD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08"/>
  </p:normalViewPr>
  <p:slideViewPr>
    <p:cSldViewPr snapToGrid="0">
      <p:cViewPr varScale="1">
        <p:scale>
          <a:sx n="23" d="100"/>
          <a:sy n="23" d="100"/>
        </p:scale>
        <p:origin x="1920" y="29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21cdd276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21cdd276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96200" y="4765280"/>
            <a:ext cx="40899000" cy="13137000"/>
          </a:xfrm>
          <a:prstGeom prst="rect">
            <a:avLst/>
          </a:prstGeom>
        </p:spPr>
        <p:txBody>
          <a:bodyPr spcFirstLastPara="1" wrap="square" lIns="438850" tIns="438850" rIns="438850" bIns="438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0"/>
              <a:buNone/>
              <a:defRPr sz="2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0"/>
              <a:buNone/>
              <a:defRPr sz="2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0"/>
              <a:buNone/>
              <a:defRPr sz="2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0"/>
              <a:buNone/>
              <a:defRPr sz="2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0"/>
              <a:buNone/>
              <a:defRPr sz="2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0"/>
              <a:buNone/>
              <a:defRPr sz="2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0"/>
              <a:buNone/>
              <a:defRPr sz="2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0"/>
              <a:buNone/>
              <a:defRPr sz="2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0"/>
              <a:buNone/>
              <a:defRPr sz="25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96160" y="18138400"/>
            <a:ext cx="40899000" cy="5073000"/>
          </a:xfrm>
          <a:prstGeom prst="rect">
            <a:avLst/>
          </a:prstGeom>
        </p:spPr>
        <p:txBody>
          <a:bodyPr spcFirstLastPara="1" wrap="square" lIns="438850" tIns="438850" rIns="438850" bIns="438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667798" y="29844587"/>
            <a:ext cx="2633700" cy="2518500"/>
          </a:xfrm>
          <a:prstGeom prst="rect">
            <a:avLst/>
          </a:prstGeom>
        </p:spPr>
        <p:txBody>
          <a:bodyPr spcFirstLastPara="1" wrap="square" lIns="438850" tIns="438850" rIns="438850" bIns="438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496160" y="7079200"/>
            <a:ext cx="40899000" cy="12567000"/>
          </a:xfrm>
          <a:prstGeom prst="rect">
            <a:avLst/>
          </a:prstGeom>
        </p:spPr>
        <p:txBody>
          <a:bodyPr spcFirstLastPara="1" wrap="square" lIns="438850" tIns="438850" rIns="438850" bIns="438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600"/>
              <a:buNone/>
              <a:defRPr sz="5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7600"/>
              <a:buNone/>
              <a:defRPr sz="5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7600"/>
              <a:buNone/>
              <a:defRPr sz="5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7600"/>
              <a:buNone/>
              <a:defRPr sz="5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7600"/>
              <a:buNone/>
              <a:defRPr sz="5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7600"/>
              <a:buNone/>
              <a:defRPr sz="5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7600"/>
              <a:buNone/>
              <a:defRPr sz="5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7600"/>
              <a:buNone/>
              <a:defRPr sz="5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7600"/>
              <a:buNone/>
              <a:defRPr sz="57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496160" y="20174240"/>
            <a:ext cx="40899000" cy="8324700"/>
          </a:xfrm>
          <a:prstGeom prst="rect">
            <a:avLst/>
          </a:prstGeom>
        </p:spPr>
        <p:txBody>
          <a:bodyPr spcFirstLastPara="1" wrap="square" lIns="438850" tIns="438850" rIns="438850" bIns="438850" anchor="t" anchorCtr="0">
            <a:normAutofit/>
          </a:bodyPr>
          <a:lstStyle>
            <a:lvl1pPr marL="457200" lvl="0" indent="-774700" algn="ctr">
              <a:spcBef>
                <a:spcPts val="0"/>
              </a:spcBef>
              <a:spcAft>
                <a:spcPts val="0"/>
              </a:spcAft>
              <a:buSzPts val="8600"/>
              <a:buChar char="●"/>
              <a:defRPr/>
            </a:lvl1pPr>
            <a:lvl2pPr marL="914400" lvl="1" indent="-654050" algn="ctr">
              <a:spcBef>
                <a:spcPts val="0"/>
              </a:spcBef>
              <a:spcAft>
                <a:spcPts val="0"/>
              </a:spcAft>
              <a:buSzPts val="6700"/>
              <a:buChar char="○"/>
              <a:defRPr/>
            </a:lvl2pPr>
            <a:lvl3pPr marL="1371600" lvl="2" indent="-654050" algn="ctr">
              <a:spcBef>
                <a:spcPts val="0"/>
              </a:spcBef>
              <a:spcAft>
                <a:spcPts val="0"/>
              </a:spcAft>
              <a:buSzPts val="6700"/>
              <a:buChar char="■"/>
              <a:defRPr/>
            </a:lvl3pPr>
            <a:lvl4pPr marL="1828800" lvl="3" indent="-654050" algn="ctr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4pPr>
            <a:lvl5pPr marL="2286000" lvl="4" indent="-654050" algn="ctr">
              <a:spcBef>
                <a:spcPts val="0"/>
              </a:spcBef>
              <a:spcAft>
                <a:spcPts val="0"/>
              </a:spcAft>
              <a:buSzPts val="6700"/>
              <a:buChar char="○"/>
              <a:defRPr/>
            </a:lvl5pPr>
            <a:lvl6pPr marL="2743200" lvl="5" indent="-654050" algn="ctr">
              <a:spcBef>
                <a:spcPts val="0"/>
              </a:spcBef>
              <a:spcAft>
                <a:spcPts val="0"/>
              </a:spcAft>
              <a:buSzPts val="6700"/>
              <a:buChar char="■"/>
              <a:defRPr/>
            </a:lvl6pPr>
            <a:lvl7pPr marL="3200400" lvl="6" indent="-654050" algn="ctr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7pPr>
            <a:lvl8pPr marL="3657600" lvl="7" indent="-654050" algn="ctr">
              <a:spcBef>
                <a:spcPts val="0"/>
              </a:spcBef>
              <a:spcAft>
                <a:spcPts val="0"/>
              </a:spcAft>
              <a:buSzPts val="6700"/>
              <a:buChar char="○"/>
              <a:defRPr/>
            </a:lvl8pPr>
            <a:lvl9pPr marL="4114800" lvl="8" indent="-654050" algn="ctr">
              <a:spcBef>
                <a:spcPts val="0"/>
              </a:spcBef>
              <a:spcAft>
                <a:spcPts val="0"/>
              </a:spcAft>
              <a:buSzPts val="6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0667798" y="29844587"/>
            <a:ext cx="2633700" cy="2518500"/>
          </a:xfrm>
          <a:prstGeom prst="rect">
            <a:avLst/>
          </a:prstGeom>
        </p:spPr>
        <p:txBody>
          <a:bodyPr spcFirstLastPara="1" wrap="square" lIns="438850" tIns="438850" rIns="438850" bIns="438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0667798" y="29844587"/>
            <a:ext cx="2633700" cy="2518500"/>
          </a:xfrm>
          <a:prstGeom prst="rect">
            <a:avLst/>
          </a:prstGeom>
        </p:spPr>
        <p:txBody>
          <a:bodyPr spcFirstLastPara="1" wrap="square" lIns="438850" tIns="438850" rIns="438850" bIns="438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496160" y="13765440"/>
            <a:ext cx="40899000" cy="5387100"/>
          </a:xfrm>
          <a:prstGeom prst="rect">
            <a:avLst/>
          </a:prstGeom>
        </p:spPr>
        <p:txBody>
          <a:bodyPr spcFirstLastPara="1" wrap="square" lIns="438850" tIns="438850" rIns="438850" bIns="438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300"/>
              <a:buNone/>
              <a:defRPr sz="173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0667798" y="29844587"/>
            <a:ext cx="2633700" cy="2518500"/>
          </a:xfrm>
          <a:prstGeom prst="rect">
            <a:avLst/>
          </a:prstGeom>
        </p:spPr>
        <p:txBody>
          <a:bodyPr spcFirstLastPara="1" wrap="square" lIns="438850" tIns="438850" rIns="438850" bIns="438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4800"/>
          </a:xfrm>
          <a:prstGeom prst="rect">
            <a:avLst/>
          </a:prstGeom>
        </p:spPr>
        <p:txBody>
          <a:bodyPr spcFirstLastPara="1" wrap="square" lIns="438850" tIns="438850" rIns="438850" bIns="438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</p:spPr>
        <p:txBody>
          <a:bodyPr spcFirstLastPara="1" wrap="square" lIns="438850" tIns="438850" rIns="438850" bIns="438850" anchor="t" anchorCtr="0">
            <a:normAutofit/>
          </a:bodyPr>
          <a:lstStyle>
            <a:lvl1pPr marL="457200" lvl="0" indent="-774700">
              <a:spcBef>
                <a:spcPts val="0"/>
              </a:spcBef>
              <a:spcAft>
                <a:spcPts val="0"/>
              </a:spcAft>
              <a:buSzPts val="8600"/>
              <a:buChar char="●"/>
              <a:defRPr/>
            </a:lvl1pPr>
            <a:lvl2pPr marL="914400" lvl="1" indent="-654050">
              <a:spcBef>
                <a:spcPts val="0"/>
              </a:spcBef>
              <a:spcAft>
                <a:spcPts val="0"/>
              </a:spcAft>
              <a:buSzPts val="6700"/>
              <a:buChar char="○"/>
              <a:defRPr/>
            </a:lvl2pPr>
            <a:lvl3pPr marL="1371600" lvl="2" indent="-654050">
              <a:spcBef>
                <a:spcPts val="0"/>
              </a:spcBef>
              <a:spcAft>
                <a:spcPts val="0"/>
              </a:spcAft>
              <a:buSzPts val="6700"/>
              <a:buChar char="■"/>
              <a:defRPr/>
            </a:lvl3pPr>
            <a:lvl4pPr marL="1828800" lvl="3" indent="-65405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4pPr>
            <a:lvl5pPr marL="2286000" lvl="4" indent="-654050">
              <a:spcBef>
                <a:spcPts val="0"/>
              </a:spcBef>
              <a:spcAft>
                <a:spcPts val="0"/>
              </a:spcAft>
              <a:buSzPts val="6700"/>
              <a:buChar char="○"/>
              <a:defRPr/>
            </a:lvl5pPr>
            <a:lvl6pPr marL="2743200" lvl="5" indent="-654050">
              <a:spcBef>
                <a:spcPts val="0"/>
              </a:spcBef>
              <a:spcAft>
                <a:spcPts val="0"/>
              </a:spcAft>
              <a:buSzPts val="6700"/>
              <a:buChar char="■"/>
              <a:defRPr/>
            </a:lvl6pPr>
            <a:lvl7pPr marL="3200400" lvl="6" indent="-65405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7pPr>
            <a:lvl8pPr marL="3657600" lvl="7" indent="-654050">
              <a:spcBef>
                <a:spcPts val="0"/>
              </a:spcBef>
              <a:spcAft>
                <a:spcPts val="0"/>
              </a:spcAft>
              <a:buSzPts val="6700"/>
              <a:buChar char="○"/>
              <a:defRPr/>
            </a:lvl8pPr>
            <a:lvl9pPr marL="4114800" lvl="8" indent="-654050">
              <a:spcBef>
                <a:spcPts val="0"/>
              </a:spcBef>
              <a:spcAft>
                <a:spcPts val="0"/>
              </a:spcAft>
              <a:buSzPts val="6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0667798" y="29844587"/>
            <a:ext cx="2633700" cy="2518500"/>
          </a:xfrm>
          <a:prstGeom prst="rect">
            <a:avLst/>
          </a:prstGeom>
        </p:spPr>
        <p:txBody>
          <a:bodyPr spcFirstLastPara="1" wrap="square" lIns="438850" tIns="438850" rIns="438850" bIns="438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4800"/>
          </a:xfrm>
          <a:prstGeom prst="rect">
            <a:avLst/>
          </a:prstGeom>
        </p:spPr>
        <p:txBody>
          <a:bodyPr spcFirstLastPara="1" wrap="square" lIns="438850" tIns="438850" rIns="438850" bIns="438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19199400" cy="21864900"/>
          </a:xfrm>
          <a:prstGeom prst="rect">
            <a:avLst/>
          </a:prstGeom>
        </p:spPr>
        <p:txBody>
          <a:bodyPr spcFirstLastPara="1" wrap="square" lIns="438850" tIns="438850" rIns="438850" bIns="438850" anchor="t" anchorCtr="0">
            <a:normAutofit/>
          </a:bodyPr>
          <a:lstStyle>
            <a:lvl1pPr marL="457200" lvl="0" indent="-654050">
              <a:spcBef>
                <a:spcPts val="0"/>
              </a:spcBef>
              <a:spcAft>
                <a:spcPts val="0"/>
              </a:spcAft>
              <a:buSzPts val="6700"/>
              <a:buChar char="●"/>
              <a:defRPr sz="6700"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3195520" y="7375840"/>
            <a:ext cx="19199400" cy="21864900"/>
          </a:xfrm>
          <a:prstGeom prst="rect">
            <a:avLst/>
          </a:prstGeom>
        </p:spPr>
        <p:txBody>
          <a:bodyPr spcFirstLastPara="1" wrap="square" lIns="438850" tIns="438850" rIns="438850" bIns="438850" anchor="t" anchorCtr="0">
            <a:normAutofit/>
          </a:bodyPr>
          <a:lstStyle>
            <a:lvl1pPr marL="457200" lvl="0" indent="-654050">
              <a:spcBef>
                <a:spcPts val="0"/>
              </a:spcBef>
              <a:spcAft>
                <a:spcPts val="0"/>
              </a:spcAft>
              <a:buSzPts val="6700"/>
              <a:buChar char="●"/>
              <a:defRPr sz="6700"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0667798" y="29844587"/>
            <a:ext cx="2633700" cy="2518500"/>
          </a:xfrm>
          <a:prstGeom prst="rect">
            <a:avLst/>
          </a:prstGeom>
        </p:spPr>
        <p:txBody>
          <a:bodyPr spcFirstLastPara="1" wrap="square" lIns="438850" tIns="438850" rIns="438850" bIns="438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4800"/>
          </a:xfrm>
          <a:prstGeom prst="rect">
            <a:avLst/>
          </a:prstGeom>
        </p:spPr>
        <p:txBody>
          <a:bodyPr spcFirstLastPara="1" wrap="square" lIns="438850" tIns="438850" rIns="438850" bIns="438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0667798" y="29844587"/>
            <a:ext cx="2633700" cy="2518500"/>
          </a:xfrm>
          <a:prstGeom prst="rect">
            <a:avLst/>
          </a:prstGeom>
        </p:spPr>
        <p:txBody>
          <a:bodyPr spcFirstLastPara="1" wrap="square" lIns="438850" tIns="438850" rIns="438850" bIns="438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496160" y="3555840"/>
            <a:ext cx="13478400" cy="4836900"/>
          </a:xfrm>
          <a:prstGeom prst="rect">
            <a:avLst/>
          </a:prstGeom>
        </p:spPr>
        <p:txBody>
          <a:bodyPr spcFirstLastPara="1" wrap="square" lIns="438850" tIns="438850" rIns="438850" bIns="4388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1pPr>
            <a:lvl2pPr lvl="1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2pPr>
            <a:lvl3pPr lvl="2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3pPr>
            <a:lvl4pPr lvl="3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4pPr>
            <a:lvl5pPr lvl="4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5pPr>
            <a:lvl6pPr lvl="5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6pPr>
            <a:lvl7pPr lvl="6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7pPr>
            <a:lvl8pPr lvl="7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8pPr>
            <a:lvl9pPr lvl="8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96160" y="8893440"/>
            <a:ext cx="13478400" cy="20348700"/>
          </a:xfrm>
          <a:prstGeom prst="rect">
            <a:avLst/>
          </a:prstGeom>
        </p:spPr>
        <p:txBody>
          <a:bodyPr spcFirstLastPara="1" wrap="square" lIns="438850" tIns="438850" rIns="438850" bIns="438850" anchor="t" anchorCtr="0">
            <a:normAutofit/>
          </a:bodyPr>
          <a:lstStyle>
            <a:lvl1pPr marL="457200" lvl="0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 sz="5800"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 sz="5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0667798" y="29844587"/>
            <a:ext cx="2633700" cy="2518500"/>
          </a:xfrm>
          <a:prstGeom prst="rect">
            <a:avLst/>
          </a:prstGeom>
        </p:spPr>
        <p:txBody>
          <a:bodyPr spcFirstLastPara="1" wrap="square" lIns="438850" tIns="438850" rIns="438850" bIns="438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353200" y="2880960"/>
            <a:ext cx="30565500" cy="26180700"/>
          </a:xfrm>
          <a:prstGeom prst="rect">
            <a:avLst/>
          </a:prstGeom>
        </p:spPr>
        <p:txBody>
          <a:bodyPr spcFirstLastPara="1" wrap="square" lIns="438850" tIns="438850" rIns="438850" bIns="4388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1pPr>
            <a:lvl2pPr lvl="1"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2pPr>
            <a:lvl3pPr lvl="2"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3pPr>
            <a:lvl4pPr lvl="3"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4pPr>
            <a:lvl5pPr lvl="4"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5pPr>
            <a:lvl6pPr lvl="5"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6pPr>
            <a:lvl7pPr lvl="6"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7pPr>
            <a:lvl8pPr lvl="7"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8pPr>
            <a:lvl9pPr lvl="8">
              <a:spcBef>
                <a:spcPts val="0"/>
              </a:spcBef>
              <a:spcAft>
                <a:spcPts val="0"/>
              </a:spcAft>
              <a:buSzPts val="23000"/>
              <a:buNone/>
              <a:defRPr sz="230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0667798" y="29844587"/>
            <a:ext cx="2633700" cy="2518500"/>
          </a:xfrm>
          <a:prstGeom prst="rect">
            <a:avLst/>
          </a:prstGeom>
        </p:spPr>
        <p:txBody>
          <a:bodyPr spcFirstLastPara="1" wrap="square" lIns="438850" tIns="438850" rIns="438850" bIns="438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945600" y="-800"/>
            <a:ext cx="219456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38850" tIns="438850" rIns="438850" bIns="438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274400" y="7892320"/>
            <a:ext cx="19416900" cy="9486600"/>
          </a:xfrm>
          <a:prstGeom prst="rect">
            <a:avLst/>
          </a:prstGeom>
        </p:spPr>
        <p:txBody>
          <a:bodyPr spcFirstLastPara="1" wrap="square" lIns="438850" tIns="438850" rIns="438850" bIns="438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200"/>
              <a:buNone/>
              <a:defRPr sz="20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274400" y="17939680"/>
            <a:ext cx="19416900" cy="7904100"/>
          </a:xfrm>
          <a:prstGeom prst="rect">
            <a:avLst/>
          </a:prstGeom>
        </p:spPr>
        <p:txBody>
          <a:bodyPr spcFirstLastPara="1" wrap="square" lIns="438850" tIns="438850" rIns="438850" bIns="438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00"/>
              <a:buNone/>
              <a:defRPr sz="10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3709600" y="4634080"/>
            <a:ext cx="18417600" cy="23649000"/>
          </a:xfrm>
          <a:prstGeom prst="rect">
            <a:avLst/>
          </a:prstGeom>
        </p:spPr>
        <p:txBody>
          <a:bodyPr spcFirstLastPara="1" wrap="square" lIns="438850" tIns="438850" rIns="438850" bIns="438850" anchor="ctr" anchorCtr="0">
            <a:normAutofit/>
          </a:bodyPr>
          <a:lstStyle>
            <a:lvl1pPr marL="457200" lvl="0" indent="-774700">
              <a:spcBef>
                <a:spcPts val="0"/>
              </a:spcBef>
              <a:spcAft>
                <a:spcPts val="0"/>
              </a:spcAft>
              <a:buSzPts val="8600"/>
              <a:buChar char="●"/>
              <a:defRPr/>
            </a:lvl1pPr>
            <a:lvl2pPr marL="914400" lvl="1" indent="-654050">
              <a:spcBef>
                <a:spcPts val="0"/>
              </a:spcBef>
              <a:spcAft>
                <a:spcPts val="0"/>
              </a:spcAft>
              <a:buSzPts val="6700"/>
              <a:buChar char="○"/>
              <a:defRPr/>
            </a:lvl2pPr>
            <a:lvl3pPr marL="1371600" lvl="2" indent="-654050">
              <a:spcBef>
                <a:spcPts val="0"/>
              </a:spcBef>
              <a:spcAft>
                <a:spcPts val="0"/>
              </a:spcAft>
              <a:buSzPts val="6700"/>
              <a:buChar char="■"/>
              <a:defRPr/>
            </a:lvl3pPr>
            <a:lvl4pPr marL="1828800" lvl="3" indent="-65405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4pPr>
            <a:lvl5pPr marL="2286000" lvl="4" indent="-654050">
              <a:spcBef>
                <a:spcPts val="0"/>
              </a:spcBef>
              <a:spcAft>
                <a:spcPts val="0"/>
              </a:spcAft>
              <a:buSzPts val="6700"/>
              <a:buChar char="○"/>
              <a:defRPr/>
            </a:lvl5pPr>
            <a:lvl6pPr marL="2743200" lvl="5" indent="-654050">
              <a:spcBef>
                <a:spcPts val="0"/>
              </a:spcBef>
              <a:spcAft>
                <a:spcPts val="0"/>
              </a:spcAft>
              <a:buSzPts val="6700"/>
              <a:buChar char="■"/>
              <a:defRPr/>
            </a:lvl6pPr>
            <a:lvl7pPr marL="3200400" lvl="6" indent="-65405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7pPr>
            <a:lvl8pPr marL="3657600" lvl="7" indent="-654050">
              <a:spcBef>
                <a:spcPts val="0"/>
              </a:spcBef>
              <a:spcAft>
                <a:spcPts val="0"/>
              </a:spcAft>
              <a:buSzPts val="6700"/>
              <a:buChar char="○"/>
              <a:defRPr/>
            </a:lvl8pPr>
            <a:lvl9pPr marL="4114800" lvl="8" indent="-654050">
              <a:spcBef>
                <a:spcPts val="0"/>
              </a:spcBef>
              <a:spcAft>
                <a:spcPts val="0"/>
              </a:spcAft>
              <a:buSzPts val="6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0667798" y="29844587"/>
            <a:ext cx="2633700" cy="2518500"/>
          </a:xfrm>
          <a:prstGeom prst="rect">
            <a:avLst/>
          </a:prstGeom>
        </p:spPr>
        <p:txBody>
          <a:bodyPr spcFirstLastPara="1" wrap="square" lIns="438850" tIns="438850" rIns="438850" bIns="438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496160" y="27075680"/>
            <a:ext cx="28794300" cy="3872100"/>
          </a:xfrm>
          <a:prstGeom prst="rect">
            <a:avLst/>
          </a:prstGeom>
        </p:spPr>
        <p:txBody>
          <a:bodyPr spcFirstLastPara="1" wrap="square" lIns="438850" tIns="438850" rIns="438850" bIns="4388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0667798" y="29844587"/>
            <a:ext cx="2633700" cy="2518500"/>
          </a:xfrm>
          <a:prstGeom prst="rect">
            <a:avLst/>
          </a:prstGeom>
        </p:spPr>
        <p:txBody>
          <a:bodyPr spcFirstLastPara="1" wrap="square" lIns="438850" tIns="438850" rIns="438850" bIns="438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00"/>
              <a:buNone/>
              <a:defRPr sz="13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00"/>
              <a:buNone/>
              <a:defRPr sz="13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00"/>
              <a:buNone/>
              <a:defRPr sz="13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00"/>
              <a:buNone/>
              <a:defRPr sz="13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00"/>
              <a:buNone/>
              <a:defRPr sz="13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00"/>
              <a:buNone/>
              <a:defRPr sz="13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00"/>
              <a:buNone/>
              <a:defRPr sz="13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00"/>
              <a:buNone/>
              <a:defRPr sz="13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00"/>
              <a:buNone/>
              <a:defRPr sz="13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rmAutofit/>
          </a:bodyPr>
          <a:lstStyle>
            <a:lvl1pPr marL="457200" lvl="0" indent="-774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Char char="●"/>
              <a:defRPr sz="8600">
                <a:solidFill>
                  <a:schemeClr val="dk2"/>
                </a:solidFill>
              </a:defRPr>
            </a:lvl1pPr>
            <a:lvl2pPr marL="914400" lvl="1" indent="-654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Char char="○"/>
              <a:defRPr sz="6700">
                <a:solidFill>
                  <a:schemeClr val="dk2"/>
                </a:solidFill>
              </a:defRPr>
            </a:lvl2pPr>
            <a:lvl3pPr marL="1371600" lvl="2" indent="-654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Char char="■"/>
              <a:defRPr sz="6700">
                <a:solidFill>
                  <a:schemeClr val="dk2"/>
                </a:solidFill>
              </a:defRPr>
            </a:lvl3pPr>
            <a:lvl4pPr marL="1828800" lvl="3" indent="-654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Char char="●"/>
              <a:defRPr sz="6700">
                <a:solidFill>
                  <a:schemeClr val="dk2"/>
                </a:solidFill>
              </a:defRPr>
            </a:lvl4pPr>
            <a:lvl5pPr marL="2286000" lvl="4" indent="-654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Char char="○"/>
              <a:defRPr sz="6700">
                <a:solidFill>
                  <a:schemeClr val="dk2"/>
                </a:solidFill>
              </a:defRPr>
            </a:lvl5pPr>
            <a:lvl6pPr marL="2743200" lvl="5" indent="-654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Char char="■"/>
              <a:defRPr sz="6700">
                <a:solidFill>
                  <a:schemeClr val="dk2"/>
                </a:solidFill>
              </a:defRPr>
            </a:lvl6pPr>
            <a:lvl7pPr marL="3200400" lvl="6" indent="-654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Char char="●"/>
              <a:defRPr sz="6700">
                <a:solidFill>
                  <a:schemeClr val="dk2"/>
                </a:solidFill>
              </a:defRPr>
            </a:lvl7pPr>
            <a:lvl8pPr marL="3657600" lvl="7" indent="-654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Char char="○"/>
              <a:defRPr sz="6700">
                <a:solidFill>
                  <a:schemeClr val="dk2"/>
                </a:solidFill>
              </a:defRPr>
            </a:lvl8pPr>
            <a:lvl9pPr marL="4114800" lvl="8" indent="-654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Char char="■"/>
              <a:defRPr sz="6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667798" y="29844587"/>
            <a:ext cx="2633700" cy="25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ctr" anchorCtr="0">
            <a:normAutofit/>
          </a:bodyPr>
          <a:lstStyle>
            <a:lvl1pPr lvl="0" algn="r">
              <a:buNone/>
              <a:defRPr sz="4800">
                <a:solidFill>
                  <a:schemeClr val="dk2"/>
                </a:solidFill>
              </a:defRPr>
            </a:lvl1pPr>
            <a:lvl2pPr lvl="1" algn="r">
              <a:buNone/>
              <a:defRPr sz="4800">
                <a:solidFill>
                  <a:schemeClr val="dk2"/>
                </a:solidFill>
              </a:defRPr>
            </a:lvl2pPr>
            <a:lvl3pPr lvl="2" algn="r">
              <a:buNone/>
              <a:defRPr sz="4800">
                <a:solidFill>
                  <a:schemeClr val="dk2"/>
                </a:solidFill>
              </a:defRPr>
            </a:lvl3pPr>
            <a:lvl4pPr lvl="3" algn="r">
              <a:buNone/>
              <a:defRPr sz="4800">
                <a:solidFill>
                  <a:schemeClr val="dk2"/>
                </a:solidFill>
              </a:defRPr>
            </a:lvl4pPr>
            <a:lvl5pPr lvl="4" algn="r">
              <a:buNone/>
              <a:defRPr sz="4800">
                <a:solidFill>
                  <a:schemeClr val="dk2"/>
                </a:solidFill>
              </a:defRPr>
            </a:lvl5pPr>
            <a:lvl6pPr lvl="5" algn="r">
              <a:buNone/>
              <a:defRPr sz="4800">
                <a:solidFill>
                  <a:schemeClr val="dk2"/>
                </a:solidFill>
              </a:defRPr>
            </a:lvl6pPr>
            <a:lvl7pPr lvl="6" algn="r">
              <a:buNone/>
              <a:defRPr sz="4800">
                <a:solidFill>
                  <a:schemeClr val="dk2"/>
                </a:solidFill>
              </a:defRPr>
            </a:lvl7pPr>
            <a:lvl8pPr lvl="7" algn="r">
              <a:buNone/>
              <a:defRPr sz="4800">
                <a:solidFill>
                  <a:schemeClr val="dk2"/>
                </a:solidFill>
              </a:defRPr>
            </a:lvl8pPr>
            <a:lvl9pPr lvl="8" algn="r">
              <a:buNone/>
              <a:defRPr sz="48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6.jpg"/><Relationship Id="rId21" Type="http://schemas.openxmlformats.org/officeDocument/2006/relationships/image" Target="../media/image19.sv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hyperlink" Target="mailto:tungle@vt.edu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" Type="http://schemas.openxmlformats.org/officeDocument/2006/relationships/image" Target="../media/image3.tiff"/><Relationship Id="rId15" Type="http://schemas.openxmlformats.org/officeDocument/2006/relationships/image" Target="../media/image13.png"/><Relationship Id="rId23" Type="http://schemas.openxmlformats.org/officeDocument/2006/relationships/image" Target="../media/image21.gif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tiff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gif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D406B2-2ABE-474A-BA37-CDB0CF1F1C02}"/>
              </a:ext>
            </a:extLst>
          </p:cNvPr>
          <p:cNvSpPr/>
          <p:nvPr/>
        </p:nvSpPr>
        <p:spPr>
          <a:xfrm>
            <a:off x="17918430" y="-487680"/>
            <a:ext cx="7315200" cy="316992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D846B-4ACB-DDD8-0261-CD16251AF146}"/>
              </a:ext>
            </a:extLst>
          </p:cNvPr>
          <p:cNvSpPr/>
          <p:nvPr/>
        </p:nvSpPr>
        <p:spPr>
          <a:xfrm>
            <a:off x="1012662" y="5162802"/>
            <a:ext cx="5492514" cy="654068"/>
          </a:xfrm>
          <a:prstGeom prst="parallelogram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ierstadt" panose="020B0004020202020204" pitchFamily="34" charset="0"/>
              </a:rPr>
              <a:t>1.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7E055-3EC4-0AF8-FAB1-915A7F088A77}"/>
              </a:ext>
            </a:extLst>
          </p:cNvPr>
          <p:cNvSpPr txBox="1"/>
          <p:nvPr/>
        </p:nvSpPr>
        <p:spPr>
          <a:xfrm>
            <a:off x="1471702" y="10179432"/>
            <a:ext cx="483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Storage-as-a service (</a:t>
            </a:r>
            <a:r>
              <a:rPr lang="en-US" sz="2800" dirty="0" err="1">
                <a:solidFill>
                  <a:srgbClr val="002060"/>
                </a:solidFill>
                <a:latin typeface="Bierstadt" panose="020B0004020202020204" pitchFamily="34" charset="0"/>
              </a:rPr>
              <a:t>STaaS</a:t>
            </a: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FD576F-C4CE-C582-F8C9-AC2A600138AA}"/>
              </a:ext>
            </a:extLst>
          </p:cNvPr>
          <p:cNvGrpSpPr/>
          <p:nvPr/>
        </p:nvGrpSpPr>
        <p:grpSpPr>
          <a:xfrm>
            <a:off x="985112" y="6300782"/>
            <a:ext cx="5492514" cy="3570121"/>
            <a:chOff x="1797702" y="6525925"/>
            <a:chExt cx="4557232" cy="29987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96CC7A-2159-5CBF-BBE1-B78BC001213B}"/>
                </a:ext>
              </a:extLst>
            </p:cNvPr>
            <p:cNvGrpSpPr/>
            <p:nvPr/>
          </p:nvGrpSpPr>
          <p:grpSpPr>
            <a:xfrm>
              <a:off x="2399205" y="6761973"/>
              <a:ext cx="3955729" cy="2646399"/>
              <a:chOff x="7083073" y="2476323"/>
              <a:chExt cx="3645396" cy="2438786"/>
            </a:xfrm>
          </p:grpSpPr>
          <p:sp>
            <p:nvSpPr>
              <p:cNvPr id="15" name="Cloud 14">
                <a:extLst>
                  <a:ext uri="{FF2B5EF4-FFF2-40B4-BE49-F238E27FC236}">
                    <a16:creationId xmlns:a16="http://schemas.microsoft.com/office/drawing/2014/main" id="{D7D3A04F-711D-A2AF-2A97-7958EFB1078C}"/>
                  </a:ext>
                </a:extLst>
              </p:cNvPr>
              <p:cNvSpPr/>
              <p:nvPr/>
            </p:nvSpPr>
            <p:spPr>
              <a:xfrm>
                <a:off x="7083073" y="2476323"/>
                <a:ext cx="3142962" cy="2438786"/>
              </a:xfrm>
              <a:prstGeom prst="cloud">
                <a:avLst/>
              </a:prstGeom>
              <a:solidFill>
                <a:schemeClr val="accent6">
                  <a:lumMod val="20000"/>
                  <a:lumOff val="80000"/>
                  <a:alpha val="99000"/>
                </a:schemeClr>
              </a:solidFill>
              <a:ln w="12700" cap="flat">
                <a:solidFill>
                  <a:srgbClr val="0F2B48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8BB0D90-8A82-874D-7652-BEE02956B7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36153" y="3936157"/>
                <a:ext cx="794878" cy="794878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CE0F5B1-F7D1-0B07-2CD4-711E6C137E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33591" y="3091676"/>
                <a:ext cx="794878" cy="794878"/>
              </a:xfrm>
              <a:prstGeom prst="rect">
                <a:avLst/>
              </a:prstGeom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</p:pic>
        </p:grpSp>
        <p:pic>
          <p:nvPicPr>
            <p:cNvPr id="10" name="Picture 22" descr="Related image">
              <a:extLst>
                <a:ext uri="{FF2B5EF4-FFF2-40B4-BE49-F238E27FC236}">
                  <a16:creationId xmlns:a16="http://schemas.microsoft.com/office/drawing/2014/main" id="{3A5A9245-3BE3-C7E7-7738-CBD0996A27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0" t="6456" r="17448"/>
            <a:stretch/>
          </p:blipFill>
          <p:spPr bwMode="auto">
            <a:xfrm>
              <a:off x="1848145" y="6796234"/>
              <a:ext cx="511004" cy="783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1216E04A-22F7-FD17-A90C-6E04BF768B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1" t="16923" r="18842"/>
            <a:stretch/>
          </p:blipFill>
          <p:spPr bwMode="auto">
            <a:xfrm>
              <a:off x="1797702" y="7706122"/>
              <a:ext cx="561447" cy="758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0" descr="Related image">
              <a:extLst>
                <a:ext uri="{FF2B5EF4-FFF2-40B4-BE49-F238E27FC236}">
                  <a16:creationId xmlns:a16="http://schemas.microsoft.com/office/drawing/2014/main" id="{E1BD49A6-CE27-75EA-1B15-2E1EB872E9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6" t="16923" r="18841"/>
            <a:stretch/>
          </p:blipFill>
          <p:spPr bwMode="auto">
            <a:xfrm>
              <a:off x="1878374" y="8622007"/>
              <a:ext cx="628854" cy="902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Image result for icloud icon png">
              <a:extLst>
                <a:ext uri="{FF2B5EF4-FFF2-40B4-BE49-F238E27FC236}">
                  <a16:creationId xmlns:a16="http://schemas.microsoft.com/office/drawing/2014/main" id="{D6188EFB-669A-90CD-3D67-C974A24A6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103" y="7386402"/>
              <a:ext cx="862546" cy="90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Image result for dropbox icon">
              <a:extLst>
                <a:ext uri="{FF2B5EF4-FFF2-40B4-BE49-F238E27FC236}">
                  <a16:creationId xmlns:a16="http://schemas.microsoft.com/office/drawing/2014/main" id="{7BBF8103-832E-C63F-56B8-D218A28B9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980" y="6525925"/>
              <a:ext cx="775821" cy="81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F5FE9544-7E03-51F1-64E8-9E96F86C60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488" y="10932096"/>
            <a:ext cx="5994862" cy="22948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8E3806-EFF4-E00B-D817-B837A604E359}"/>
              </a:ext>
            </a:extLst>
          </p:cNvPr>
          <p:cNvSpPr txBox="1"/>
          <p:nvPr/>
        </p:nvSpPr>
        <p:spPr>
          <a:xfrm>
            <a:off x="1616532" y="13473080"/>
            <a:ext cx="4732386" cy="1977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Bierstadt" panose="020B0004020202020204" pitchFamily="34" charset="0"/>
              </a:rPr>
              <a:t>Data loss </a:t>
            </a: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can happen due to: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Hardware failures.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Adversarial behaviors.</a:t>
            </a: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7401CE32-F440-5D8E-77F7-ACF1B47D9C3E}"/>
              </a:ext>
            </a:extLst>
          </p:cNvPr>
          <p:cNvSpPr/>
          <p:nvPr/>
        </p:nvSpPr>
        <p:spPr>
          <a:xfrm>
            <a:off x="7822088" y="5162802"/>
            <a:ext cx="8717862" cy="654534"/>
          </a:xfrm>
          <a:prstGeom prst="parallelogram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ierstadt" panose="020B0004020202020204" pitchFamily="34" charset="0"/>
              </a:rPr>
              <a:t>2. PROOF OF RETRIEVABILITY</a:t>
            </a: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99B072BB-2760-6DF5-5C22-CBF66C85128B}"/>
              </a:ext>
            </a:extLst>
          </p:cNvPr>
          <p:cNvSpPr/>
          <p:nvPr/>
        </p:nvSpPr>
        <p:spPr>
          <a:xfrm>
            <a:off x="17831300" y="5162802"/>
            <a:ext cx="5098526" cy="654534"/>
          </a:xfrm>
          <a:prstGeom prst="parallelogram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ierstadt" panose="020B0004020202020204" pitchFamily="34" charset="0"/>
              </a:rPr>
              <a:t>3. FEATURES</a:t>
            </a:r>
          </a:p>
        </p:txBody>
      </p:sp>
      <p:pic>
        <p:nvPicPr>
          <p:cNvPr id="22" name="Picture 2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09853E9B-8133-69BD-07AA-14D0053DFE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73789" y="6405779"/>
            <a:ext cx="7772400" cy="18245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5148170-9787-0E4D-9CCD-2D8DCEB7349D}"/>
              </a:ext>
            </a:extLst>
          </p:cNvPr>
          <p:cNvSpPr txBox="1"/>
          <p:nvPr/>
        </p:nvSpPr>
        <p:spPr>
          <a:xfrm>
            <a:off x="7911567" y="8500216"/>
            <a:ext cx="7772400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Proof of Retrievability (</a:t>
            </a:r>
            <a:r>
              <a:rPr lang="en-US" sz="2800" dirty="0" err="1">
                <a:solidFill>
                  <a:srgbClr val="002060"/>
                </a:solidFill>
                <a:latin typeface="Bierstadt" panose="020B0004020202020204" pitchFamily="34" charset="0"/>
              </a:rPr>
              <a:t>PoR</a:t>
            </a: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) allows a server to prove the possession of all data (audit) in an efficient manner.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Dynamic </a:t>
            </a:r>
            <a:r>
              <a:rPr lang="en-US" sz="2800" dirty="0" err="1">
                <a:solidFill>
                  <a:srgbClr val="002060"/>
                </a:solidFill>
                <a:latin typeface="Bierstadt" panose="020B0004020202020204" pitchFamily="34" charset="0"/>
              </a:rPr>
              <a:t>PoR</a:t>
            </a: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Bierstadt" panose="020B0004020202020204" pitchFamily="34" charset="0"/>
              </a:rPr>
              <a:t>DPoR</a:t>
            </a: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) schemes additionally support efficient update capability.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545295-57C0-9E1A-F29B-21EBE205CE23}"/>
              </a:ext>
            </a:extLst>
          </p:cNvPr>
          <p:cNvSpPr txBox="1"/>
          <p:nvPr/>
        </p:nvSpPr>
        <p:spPr>
          <a:xfrm>
            <a:off x="7902325" y="12064485"/>
            <a:ext cx="5416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We proposed and designed </a:t>
            </a:r>
            <a:r>
              <a:rPr lang="en-US" sz="2800" dirty="0" err="1">
                <a:solidFill>
                  <a:srgbClr val="FF0000"/>
                </a:solidFill>
                <a:latin typeface="Bierstadt" panose="020B0004020202020204" pitchFamily="34" charset="0"/>
              </a:rPr>
              <a:t>Porla</a:t>
            </a:r>
            <a:r>
              <a:rPr lang="en-US" sz="2800" dirty="0">
                <a:solidFill>
                  <a:srgbClr val="FF0000"/>
                </a:solidFill>
                <a:latin typeface="Bierstadt" panose="020B0004020202020204" pitchFamily="34" charset="0"/>
              </a:rPr>
              <a:t>:</a:t>
            </a:r>
          </a:p>
        </p:txBody>
      </p:sp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D7E0CA60-03C0-D0A0-269C-233B9F4C2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986553"/>
              </p:ext>
            </p:extLst>
          </p:nvPr>
        </p:nvGraphicFramePr>
        <p:xfrm>
          <a:off x="7816428" y="12877168"/>
          <a:ext cx="8654435" cy="2476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0967">
                  <a:extLst>
                    <a:ext uri="{9D8B030D-6E8A-4147-A177-3AD203B41FA5}">
                      <a16:colId xmlns:a16="http://schemas.microsoft.com/office/drawing/2014/main" val="1174794686"/>
                    </a:ext>
                  </a:extLst>
                </a:gridCol>
                <a:gridCol w="3923468">
                  <a:extLst>
                    <a:ext uri="{9D8B030D-6E8A-4147-A177-3AD203B41FA5}">
                      <a16:colId xmlns:a16="http://schemas.microsoft.com/office/drawing/2014/main" val="2564289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ierstadt" panose="020B0004020202020204" pitchFamily="34" charset="0"/>
                        </a:rPr>
                        <a:t>Previous </a:t>
                      </a:r>
                      <a:r>
                        <a:rPr lang="en-US" sz="2800" b="1" cap="none" spc="0" dirty="0" err="1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ierstadt" panose="020B0004020202020204" pitchFamily="34" charset="0"/>
                        </a:rPr>
                        <a:t>DPoRs</a:t>
                      </a:r>
                      <a:endParaRPr lang="en-US" sz="2800" b="1" cap="none" spc="0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ierstadt" panose="020B0004020202020204" pitchFamily="34" charset="0"/>
                        </a:rPr>
                        <a:t>Our Work (</a:t>
                      </a:r>
                      <a:r>
                        <a:rPr lang="en-US" sz="2800" b="1" cap="none" spc="0" dirty="0" err="1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ierstadt" panose="020B0004020202020204" pitchFamily="34" charset="0"/>
                        </a:rPr>
                        <a:t>Porla</a:t>
                      </a:r>
                      <a:r>
                        <a:rPr lang="en-US" sz="2800" b="1" cap="none" spc="0" dirty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ierstadt" panose="020B00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64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Low storage (USENIX’ 21)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Fast update (CCS’ 13)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Metadata privacy (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JoC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’ 17)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Small Proof Size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Low Audit 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514813"/>
                  </a:ext>
                </a:extLst>
              </a:tr>
            </a:tbl>
          </a:graphicData>
        </a:graphic>
      </p:graphicFrame>
      <p:pic>
        <p:nvPicPr>
          <p:cNvPr id="26" name="Picture 2" descr="Image result for evil icon png">
            <a:extLst>
              <a:ext uri="{FF2B5EF4-FFF2-40B4-BE49-F238E27FC236}">
                <a16:creationId xmlns:a16="http://schemas.microsoft.com/office/drawing/2014/main" id="{C74D4899-E49E-196F-8BAA-056638754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40" y="14829279"/>
            <a:ext cx="577113" cy="5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con&#10;&#10;Description automatically generated with medium confidence">
            <a:extLst>
              <a:ext uri="{FF2B5EF4-FFF2-40B4-BE49-F238E27FC236}">
                <a16:creationId xmlns:a16="http://schemas.microsoft.com/office/drawing/2014/main" id="{67E0E50C-9161-5E3A-A7BD-433CAD3891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5796" y="14047619"/>
            <a:ext cx="680597" cy="72710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EA014AC-541E-7750-F0E1-E723D670A909}"/>
              </a:ext>
            </a:extLst>
          </p:cNvPr>
          <p:cNvSpPr txBox="1"/>
          <p:nvPr/>
        </p:nvSpPr>
        <p:spPr>
          <a:xfrm>
            <a:off x="17747435" y="6125403"/>
            <a:ext cx="526625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Bierstadt" panose="020B0004020202020204" pitchFamily="34" charset="0"/>
              </a:rPr>
              <a:t>Error-Correcting Code.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FFT-based code.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Incrementally constructible.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rgbClr val="002060"/>
              </a:solidFill>
              <a:latin typeface="Bierstadt" panose="020B00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0FBF8D-72E9-0ECC-DC18-B59BD45460F0}"/>
              </a:ext>
            </a:extLst>
          </p:cNvPr>
          <p:cNvSpPr txBox="1"/>
          <p:nvPr/>
        </p:nvSpPr>
        <p:spPr>
          <a:xfrm>
            <a:off x="17750477" y="8477300"/>
            <a:ext cx="5266256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Bierstadt" panose="020B0004020202020204" pitchFamily="34" charset="0"/>
              </a:rPr>
              <a:t>Homomorphic MAC. </a:t>
            </a: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T</a:t>
            </a:r>
            <a:r>
              <a:rPr lang="en-US" sz="2800" dirty="0">
                <a:solidFill>
                  <a:srgbClr val="002060"/>
                </a:solidFill>
                <a:effectLst/>
                <a:latin typeface="Bierstadt" panose="020B0004020202020204" pitchFamily="34" charset="0"/>
              </a:rPr>
              <a:t>he authentication tags can be aggregated into a single tag according to some linear combination. </a:t>
            </a:r>
            <a:endParaRPr lang="en-US" sz="2800" dirty="0">
              <a:solidFill>
                <a:srgbClr val="002060"/>
              </a:solidFill>
              <a:latin typeface="Bierstadt" panose="020B00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957C9C-3512-C0E8-5F12-3E2D25CC8A09}"/>
              </a:ext>
            </a:extLst>
          </p:cNvPr>
          <p:cNvSpPr txBox="1"/>
          <p:nvPr/>
        </p:nvSpPr>
        <p:spPr>
          <a:xfrm>
            <a:off x="17741468" y="12044655"/>
            <a:ext cx="6336493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Bierstadt" panose="020B0004020202020204" pitchFamily="34" charset="0"/>
              </a:rPr>
              <a:t>Verifiable Computation Techniques.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KZG (</a:t>
            </a:r>
            <a:r>
              <a:rPr lang="en-US" sz="2800" dirty="0" err="1">
                <a:solidFill>
                  <a:srgbClr val="002060"/>
                </a:solidFill>
                <a:latin typeface="Bierstadt" panose="020B0004020202020204" pitchFamily="34" charset="0"/>
              </a:rPr>
              <a:t>AsiaCrypt</a:t>
            </a: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’ 10).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Inner Product Argument in Bulletproofs (IEEE S&amp;P’ 18).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rgbClr val="002060"/>
              </a:solidFill>
              <a:latin typeface="Bierstadt" panose="020B00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B99C24-E359-53F7-A178-B7A0A9896190}"/>
              </a:ext>
            </a:extLst>
          </p:cNvPr>
          <p:cNvSpPr txBox="1"/>
          <p:nvPr/>
        </p:nvSpPr>
        <p:spPr>
          <a:xfrm>
            <a:off x="17732899" y="14792237"/>
            <a:ext cx="526625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Bierstadt" panose="020B0004020202020204" pitchFamily="34" charset="0"/>
              </a:rPr>
              <a:t>Support Public Audit.</a:t>
            </a:r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0B8F582E-6118-623B-B7AF-54B8ED9E67C9}"/>
              </a:ext>
            </a:extLst>
          </p:cNvPr>
          <p:cNvSpPr/>
          <p:nvPr/>
        </p:nvSpPr>
        <p:spPr>
          <a:xfrm>
            <a:off x="744001" y="15782632"/>
            <a:ext cx="9301002" cy="663066"/>
          </a:xfrm>
          <a:prstGeom prst="parallelogram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ierstadt" panose="020B0004020202020204" pitchFamily="34" charset="0"/>
              </a:rPr>
              <a:t>4. ERROR-CORRECTING CODE</a:t>
            </a:r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53879054-00C6-C304-95A2-A1452AC0E776}"/>
              </a:ext>
            </a:extLst>
          </p:cNvPr>
          <p:cNvSpPr/>
          <p:nvPr/>
        </p:nvSpPr>
        <p:spPr>
          <a:xfrm>
            <a:off x="11291152" y="15782632"/>
            <a:ext cx="11679574" cy="654534"/>
          </a:xfrm>
          <a:prstGeom prst="parallelogram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ierstadt" panose="020B0004020202020204" pitchFamily="34" charset="0"/>
              </a:rPr>
              <a:t>5. PROOF OF POLYNOMIAL EVALUATION</a:t>
            </a:r>
          </a:p>
        </p:txBody>
      </p:sp>
      <p:pic>
        <p:nvPicPr>
          <p:cNvPr id="34" name="Picture 33" descr="Text&#10;&#10;Description automatically generated">
            <a:extLst>
              <a:ext uri="{FF2B5EF4-FFF2-40B4-BE49-F238E27FC236}">
                <a16:creationId xmlns:a16="http://schemas.microsoft.com/office/drawing/2014/main" id="{6BC482A6-AC2D-9937-79C0-D75EA553DF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05388" y="20227996"/>
            <a:ext cx="11338946" cy="2855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A3177F0F-948A-8B82-CDAD-9CB42D3164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43752" y="16737980"/>
                <a:ext cx="10515600" cy="29742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219456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None/>
                  <a:defRPr sz="57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97280" indent="0" algn="ctr" defTabSz="219456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94560" indent="0" algn="ctr" defTabSz="219456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43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91840" indent="0" algn="ctr" defTabSz="219456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8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89120" indent="0" algn="ctr" defTabSz="219456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8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86400" indent="0" algn="ctr" defTabSz="219456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8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83680" indent="0" algn="ctr" defTabSz="219456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8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80960" indent="0" algn="ctr" defTabSz="219456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8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78240" indent="0" algn="ctr" defTabSz="219456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38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rgbClr val="002060"/>
                    </a:solidFill>
                  </a:rPr>
                  <a:t>Secret key: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  <a:p>
                <a:pPr algn="l"/>
                <a:r>
                  <a:rPr lang="en-US" sz="2800" b="1" dirty="0">
                    <a:solidFill>
                      <a:srgbClr val="002060"/>
                    </a:solidFill>
                  </a:rPr>
                  <a:t>Data block: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  <a:p>
                <a:pPr algn="l"/>
                <a:r>
                  <a:rPr lang="en-US" sz="2800" b="1" dirty="0">
                    <a:solidFill>
                      <a:srgbClr val="002060"/>
                    </a:solidFill>
                  </a:rPr>
                  <a:t>Commitment of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002060"/>
                    </a:solidFill>
                  </a:rPr>
                  <a:t>: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cm</m:t>
                      </m:r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≔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p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</a:endParaRPr>
              </a:p>
              <a:p>
                <a:pPr algn="l"/>
                <a:r>
                  <a:rPr lang="en-US" sz="2800" b="1" dirty="0">
                    <a:solidFill>
                      <a:srgbClr val="002060"/>
                    </a:solidFill>
                  </a:rPr>
                  <a:t>MAC of Commitment:</a:t>
                </a:r>
                <a:endParaRPr lang="en-US" sz="2800" dirty="0">
                  <a:solidFill>
                    <a:srgbClr val="00206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≔ 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p>
                              <m:acc>
                                <m:accPr>
                                  <m:chr m:val="⃗"/>
                                  <m:ctrlP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sup>
                          </m:sSup>
                          <m: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A3177F0F-948A-8B82-CDAD-9CB42D316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3752" y="16737980"/>
                <a:ext cx="10515600" cy="2974285"/>
              </a:xfrm>
              <a:prstGeom prst="rect">
                <a:avLst/>
              </a:prstGeom>
              <a:blipFill>
                <a:blip r:embed="rId16"/>
                <a:stretch>
                  <a:fillRect l="-1206" t="-3830" b="-1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70FE65C-0CB2-63A3-6CEC-839906C44A2A}"/>
                  </a:ext>
                </a:extLst>
              </p:cNvPr>
              <p:cNvSpPr txBox="1"/>
              <p:nvPr/>
            </p:nvSpPr>
            <p:spPr>
              <a:xfrm>
                <a:off x="18417776" y="18224584"/>
                <a:ext cx="42704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70FE65C-0CB2-63A3-6CEC-839906C44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776" y="18224584"/>
                <a:ext cx="4270494" cy="461665"/>
              </a:xfrm>
              <a:prstGeom prst="rect">
                <a:avLst/>
              </a:prstGeom>
              <a:blipFill>
                <a:blip r:embed="rId17"/>
                <a:stretch>
                  <a:fillRect t="-24324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3CD96D41-B95C-7D0F-2B2E-F7ABF3EE6170}"/>
              </a:ext>
            </a:extLst>
          </p:cNvPr>
          <p:cNvSpPr/>
          <p:nvPr/>
        </p:nvSpPr>
        <p:spPr>
          <a:xfrm>
            <a:off x="17883121" y="19687991"/>
            <a:ext cx="191783" cy="2111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5D0D18-D336-3002-75D2-F687ACF2EF39}"/>
                  </a:ext>
                </a:extLst>
              </p:cNvPr>
              <p:cNvSpPr txBox="1"/>
              <p:nvPr/>
            </p:nvSpPr>
            <p:spPr>
              <a:xfrm>
                <a:off x="17968782" y="19410403"/>
                <a:ext cx="35079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  <a:latin typeface="Bierstadt" panose="020B0004020202020204" pitchFamily="34" charset="0"/>
                            </a:rPr>
                            <m:t>PRF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𝑙𝑒𝑣𝑒𝑙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𝑖𝑛𝑑𝑒𝑥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5D0D18-D336-3002-75D2-F687ACF2E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782" y="19410403"/>
                <a:ext cx="3507948" cy="461665"/>
              </a:xfrm>
              <a:prstGeom prst="rect">
                <a:avLst/>
              </a:prstGeom>
              <a:blipFill>
                <a:blip r:embed="rId18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C9F46B83-E074-D81D-69C1-627E866C98C3}"/>
              </a:ext>
            </a:extLst>
          </p:cNvPr>
          <p:cNvSpPr txBox="1"/>
          <p:nvPr/>
        </p:nvSpPr>
        <p:spPr>
          <a:xfrm>
            <a:off x="17324646" y="20072950"/>
            <a:ext cx="81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  <a:latin typeface="Bierstadt" panose="020B0004020202020204" pitchFamily="34" charset="0"/>
              </a:rPr>
              <a:t>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4">
                <a:extLst>
                  <a:ext uri="{FF2B5EF4-FFF2-40B4-BE49-F238E27FC236}">
                    <a16:creationId xmlns:a16="http://schemas.microsoft.com/office/drawing/2014/main" id="{7F1BC3ED-1D2D-3941-7EBC-62440BFDA9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612328"/>
                  </p:ext>
                </p:extLst>
              </p:nvPr>
            </p:nvGraphicFramePr>
            <p:xfrm>
              <a:off x="12572335" y="23350511"/>
              <a:ext cx="8973215" cy="1463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84152">
                      <a:extLst>
                        <a:ext uri="{9D8B030D-6E8A-4147-A177-3AD203B41FA5}">
                          <a16:colId xmlns:a16="http://schemas.microsoft.com/office/drawing/2014/main" val="1174794686"/>
                        </a:ext>
                      </a:extLst>
                    </a:gridCol>
                    <a:gridCol w="4289063">
                      <a:extLst>
                        <a:ext uri="{9D8B030D-6E8A-4147-A177-3AD203B41FA5}">
                          <a16:colId xmlns:a16="http://schemas.microsoft.com/office/drawing/2014/main" val="25642899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>
                              <a:ln w="0"/>
                              <a:solidFill>
                                <a:srgbClr val="C0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Bierstadt" panose="020B0004020202020204" pitchFamily="34" charset="0"/>
                            </a:rPr>
                            <a:t>Bulletproofs (IEEE S&amp;P’ 18)</a:t>
                          </a:r>
                        </a:p>
                      </a:txBody>
                      <a:tcPr>
                        <a:solidFill>
                          <a:srgbClr val="FBE5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>
                              <a:ln w="0"/>
                              <a:solidFill>
                                <a:srgbClr val="C0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Bierstadt" panose="020B0004020202020204" pitchFamily="34" charset="0"/>
                            </a:rPr>
                            <a:t>KZG (</a:t>
                          </a:r>
                          <a:r>
                            <a:rPr lang="en-US" sz="2800" b="1" cap="none" spc="0" dirty="0" err="1">
                              <a:ln w="0"/>
                              <a:solidFill>
                                <a:srgbClr val="C0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Bierstadt" panose="020B0004020202020204" pitchFamily="34" charset="0"/>
                            </a:rPr>
                            <a:t>AsiaCrypt</a:t>
                          </a:r>
                          <a:r>
                            <a:rPr lang="en-US" sz="2800" b="1" cap="none" spc="0" dirty="0">
                              <a:ln w="0"/>
                              <a:solidFill>
                                <a:srgbClr val="C0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Bierstadt" panose="020B0004020202020204" pitchFamily="34" charset="0"/>
                            </a:rPr>
                            <a:t>’ 10)</a:t>
                          </a:r>
                        </a:p>
                      </a:txBody>
                      <a:tcPr>
                        <a:solidFill>
                          <a:srgbClr val="FBE5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6402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800" dirty="0">
                              <a:solidFill>
                                <a:srgbClr val="002060"/>
                              </a:solidFill>
                              <a:latin typeface="Bierstadt" panose="020B0004020202020204" pitchFamily="34" charset="0"/>
                            </a:rPr>
                            <a:t>Not require trusted setup.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𝒪</m:t>
                              </m:r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oMath>
                          </a14:m>
                          <a:endParaRPr lang="en-US" sz="2800" dirty="0">
                            <a:solidFill>
                              <a:srgbClr val="002060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800" dirty="0">
                              <a:solidFill>
                                <a:srgbClr val="002060"/>
                              </a:solidFill>
                              <a:latin typeface="Bierstadt" panose="020B0004020202020204" pitchFamily="34" charset="0"/>
                            </a:rPr>
                            <a:t>Required trusted setup.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𝒪</m:t>
                              </m:r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endParaRPr lang="en-US" sz="2800" dirty="0">
                            <a:solidFill>
                              <a:srgbClr val="002060"/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15148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4">
                <a:extLst>
                  <a:ext uri="{FF2B5EF4-FFF2-40B4-BE49-F238E27FC236}">
                    <a16:creationId xmlns:a16="http://schemas.microsoft.com/office/drawing/2014/main" id="{7F1BC3ED-1D2D-3941-7EBC-62440BFDA9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612328"/>
                  </p:ext>
                </p:extLst>
              </p:nvPr>
            </p:nvGraphicFramePr>
            <p:xfrm>
              <a:off x="12572335" y="23350511"/>
              <a:ext cx="8973215" cy="1463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84152">
                      <a:extLst>
                        <a:ext uri="{9D8B030D-6E8A-4147-A177-3AD203B41FA5}">
                          <a16:colId xmlns:a16="http://schemas.microsoft.com/office/drawing/2014/main" val="1174794686"/>
                        </a:ext>
                      </a:extLst>
                    </a:gridCol>
                    <a:gridCol w="4289063">
                      <a:extLst>
                        <a:ext uri="{9D8B030D-6E8A-4147-A177-3AD203B41FA5}">
                          <a16:colId xmlns:a16="http://schemas.microsoft.com/office/drawing/2014/main" val="256428998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>
                              <a:ln w="0"/>
                              <a:solidFill>
                                <a:srgbClr val="C0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Bierstadt" panose="020B0004020202020204" pitchFamily="34" charset="0"/>
                            </a:rPr>
                            <a:t>Bulletproofs (IEEE S&amp;P’ 18)</a:t>
                          </a:r>
                        </a:p>
                      </a:txBody>
                      <a:tcPr>
                        <a:solidFill>
                          <a:srgbClr val="FBE5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>
                              <a:ln w="0"/>
                              <a:solidFill>
                                <a:srgbClr val="C0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Bierstadt" panose="020B0004020202020204" pitchFamily="34" charset="0"/>
                            </a:rPr>
                            <a:t>KZG (</a:t>
                          </a:r>
                          <a:r>
                            <a:rPr lang="en-US" sz="2800" b="1" cap="none" spc="0" dirty="0" err="1">
                              <a:ln w="0"/>
                              <a:solidFill>
                                <a:srgbClr val="C0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Bierstadt" panose="020B0004020202020204" pitchFamily="34" charset="0"/>
                            </a:rPr>
                            <a:t>AsiaCrypt</a:t>
                          </a:r>
                          <a:r>
                            <a:rPr lang="en-US" sz="2800" b="1" cap="none" spc="0" dirty="0">
                              <a:ln w="0"/>
                              <a:solidFill>
                                <a:srgbClr val="C000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Bierstadt" panose="020B0004020202020204" pitchFamily="34" charset="0"/>
                            </a:rPr>
                            <a:t>’ 10)</a:t>
                          </a:r>
                        </a:p>
                      </a:txBody>
                      <a:tcPr>
                        <a:solidFill>
                          <a:srgbClr val="FBE5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640234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t="-62667" r="-91622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9"/>
                          <a:stretch>
                            <a:fillRect l="-109467" t="-62667" r="-296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15148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F00B4523-C65C-37F0-C8E1-5241BC586D9B}"/>
              </a:ext>
            </a:extLst>
          </p:cNvPr>
          <p:cNvSpPr txBox="1"/>
          <p:nvPr/>
        </p:nvSpPr>
        <p:spPr>
          <a:xfrm>
            <a:off x="611702" y="22020360"/>
            <a:ext cx="4568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Our data structure includes: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EFAE48-10EA-16D5-CB39-F93E54BC7ECE}"/>
              </a:ext>
            </a:extLst>
          </p:cNvPr>
          <p:cNvSpPr txBox="1"/>
          <p:nvPr/>
        </p:nvSpPr>
        <p:spPr>
          <a:xfrm>
            <a:off x="351427" y="22766800"/>
            <a:ext cx="2287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Bierstadt" panose="020B0004020202020204" pitchFamily="34" charset="0"/>
              </a:rPr>
              <a:t>Raw buffer U: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6F2DB38-7C82-4C7B-C58F-9CB31C91FE2B}"/>
              </a:ext>
            </a:extLst>
          </p:cNvPr>
          <p:cNvGrpSpPr/>
          <p:nvPr/>
        </p:nvGrpSpPr>
        <p:grpSpPr>
          <a:xfrm>
            <a:off x="3009088" y="22756948"/>
            <a:ext cx="5940357" cy="506721"/>
            <a:chOff x="2894924" y="16328465"/>
            <a:chExt cx="6609057" cy="49948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8C9BB6-AD3C-299C-D267-035C7B4E5E82}"/>
                </a:ext>
              </a:extLst>
            </p:cNvPr>
            <p:cNvSpPr/>
            <p:nvPr/>
          </p:nvSpPr>
          <p:spPr>
            <a:xfrm>
              <a:off x="2894924" y="16328465"/>
              <a:ext cx="6609057" cy="435840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C737BC7-E0D5-BEDF-F9C2-7E6DF0E05D4A}"/>
                </a:ext>
              </a:extLst>
            </p:cNvPr>
            <p:cNvSpPr/>
            <p:nvPr/>
          </p:nvSpPr>
          <p:spPr>
            <a:xfrm>
              <a:off x="2961521" y="16390200"/>
              <a:ext cx="320040" cy="320040"/>
            </a:xfrm>
            <a:prstGeom prst="rect">
              <a:avLst/>
            </a:prstGeom>
            <a:solidFill>
              <a:srgbClr val="7F6000">
                <a:alpha val="74902"/>
              </a:srgbClr>
            </a:solidFill>
            <a:ln>
              <a:solidFill>
                <a:srgbClr val="7F6000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6470DF5-BFDC-C26E-1ECD-8B43EC049E3D}"/>
                </a:ext>
              </a:extLst>
            </p:cNvPr>
            <p:cNvSpPr/>
            <p:nvPr/>
          </p:nvSpPr>
          <p:spPr>
            <a:xfrm>
              <a:off x="3577003" y="16383458"/>
              <a:ext cx="320040" cy="320040"/>
            </a:xfrm>
            <a:prstGeom prst="rect">
              <a:avLst/>
            </a:prstGeom>
            <a:solidFill>
              <a:srgbClr val="7F6000">
                <a:alpha val="74902"/>
              </a:srgbClr>
            </a:solidFill>
            <a:ln>
              <a:solidFill>
                <a:srgbClr val="7F6000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617B4C4-A46A-F117-192B-37E22D131D00}"/>
                </a:ext>
              </a:extLst>
            </p:cNvPr>
            <p:cNvSpPr/>
            <p:nvPr/>
          </p:nvSpPr>
          <p:spPr>
            <a:xfrm>
              <a:off x="4192485" y="16390200"/>
              <a:ext cx="320040" cy="320040"/>
            </a:xfrm>
            <a:prstGeom prst="rect">
              <a:avLst/>
            </a:prstGeom>
            <a:solidFill>
              <a:srgbClr val="7F6000">
                <a:alpha val="74902"/>
              </a:srgbClr>
            </a:solidFill>
            <a:ln>
              <a:solidFill>
                <a:srgbClr val="7F6000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A437445-74C6-0E9C-868D-F549B6CC734D}"/>
                </a:ext>
              </a:extLst>
            </p:cNvPr>
            <p:cNvSpPr/>
            <p:nvPr/>
          </p:nvSpPr>
          <p:spPr>
            <a:xfrm>
              <a:off x="4805561" y="16383458"/>
              <a:ext cx="320040" cy="320040"/>
            </a:xfrm>
            <a:prstGeom prst="rect">
              <a:avLst/>
            </a:prstGeom>
            <a:solidFill>
              <a:srgbClr val="7F6000">
                <a:alpha val="74902"/>
              </a:srgbClr>
            </a:solidFill>
            <a:ln>
              <a:solidFill>
                <a:srgbClr val="7F6000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9F62361-8A0A-02C0-CC81-25F3F89F28B9}"/>
                </a:ext>
              </a:extLst>
            </p:cNvPr>
            <p:cNvSpPr/>
            <p:nvPr/>
          </p:nvSpPr>
          <p:spPr>
            <a:xfrm>
              <a:off x="7261393" y="16386432"/>
              <a:ext cx="320040" cy="320040"/>
            </a:xfrm>
            <a:prstGeom prst="rect">
              <a:avLst/>
            </a:prstGeom>
            <a:solidFill>
              <a:srgbClr val="7F6000">
                <a:alpha val="74902"/>
              </a:srgbClr>
            </a:solidFill>
            <a:ln>
              <a:solidFill>
                <a:srgbClr val="7F6000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56F81B-01E5-0A22-FCDF-4E994E343CA7}"/>
                </a:ext>
              </a:extLst>
            </p:cNvPr>
            <p:cNvSpPr/>
            <p:nvPr/>
          </p:nvSpPr>
          <p:spPr>
            <a:xfrm>
              <a:off x="7876875" y="16379690"/>
              <a:ext cx="320040" cy="320040"/>
            </a:xfrm>
            <a:prstGeom prst="rect">
              <a:avLst/>
            </a:prstGeom>
            <a:solidFill>
              <a:srgbClr val="7F6000">
                <a:alpha val="74902"/>
              </a:srgbClr>
            </a:solidFill>
            <a:ln>
              <a:solidFill>
                <a:srgbClr val="7F6000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43B9CDB-F619-06E1-B1D7-70B5B6B776A9}"/>
                </a:ext>
              </a:extLst>
            </p:cNvPr>
            <p:cNvSpPr/>
            <p:nvPr/>
          </p:nvSpPr>
          <p:spPr>
            <a:xfrm>
              <a:off x="8492357" y="16386432"/>
              <a:ext cx="320040" cy="320040"/>
            </a:xfrm>
            <a:prstGeom prst="rect">
              <a:avLst/>
            </a:prstGeom>
            <a:solidFill>
              <a:srgbClr val="7F6000">
                <a:alpha val="74902"/>
              </a:srgbClr>
            </a:solidFill>
            <a:ln>
              <a:solidFill>
                <a:srgbClr val="7F6000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0E40719-4D27-4F70-191B-2CF7F5C3D19E}"/>
                </a:ext>
              </a:extLst>
            </p:cNvPr>
            <p:cNvSpPr/>
            <p:nvPr/>
          </p:nvSpPr>
          <p:spPr>
            <a:xfrm>
              <a:off x="9105433" y="16379690"/>
              <a:ext cx="320040" cy="320040"/>
            </a:xfrm>
            <a:prstGeom prst="rect">
              <a:avLst/>
            </a:prstGeom>
            <a:solidFill>
              <a:srgbClr val="7F6000">
                <a:alpha val="74902"/>
              </a:srgbClr>
            </a:solidFill>
            <a:ln>
              <a:solidFill>
                <a:srgbClr val="7F6000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94BA9F-B933-EA3D-8019-E6C4C9DC0345}"/>
                </a:ext>
              </a:extLst>
            </p:cNvPr>
            <p:cNvSpPr txBox="1"/>
            <p:nvPr/>
          </p:nvSpPr>
          <p:spPr>
            <a:xfrm>
              <a:off x="5820966" y="16366288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Bierstadt" panose="020B0004020202020204" pitchFamily="34" charset="0"/>
                </a:rPr>
                <a:t>…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0B61963-AFA8-615D-8127-96FD0407F5EA}"/>
              </a:ext>
            </a:extLst>
          </p:cNvPr>
          <p:cNvSpPr txBox="1"/>
          <p:nvPr/>
        </p:nvSpPr>
        <p:spPr>
          <a:xfrm>
            <a:off x="1033133" y="21347814"/>
            <a:ext cx="788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ierstadt" panose="020B0004020202020204" pitchFamily="34" charset="0"/>
              </a:rPr>
              <a:t>ICC operations are based on FFT butterfly circuit.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E5DA0B-A340-E0A2-2A9C-A376512FE256}"/>
              </a:ext>
            </a:extLst>
          </p:cNvPr>
          <p:cNvSpPr txBox="1"/>
          <p:nvPr/>
        </p:nvSpPr>
        <p:spPr>
          <a:xfrm>
            <a:off x="320336" y="23496230"/>
            <a:ext cx="2667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Bierstadt" panose="020B0004020202020204" pitchFamily="34" charset="0"/>
              </a:rPr>
              <a:t>Erasure code C: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124956-1572-265A-2A2B-A544184F6AAE}"/>
              </a:ext>
            </a:extLst>
          </p:cNvPr>
          <p:cNvGrpSpPr/>
          <p:nvPr/>
        </p:nvGrpSpPr>
        <p:grpSpPr>
          <a:xfrm>
            <a:off x="3013075" y="23471533"/>
            <a:ext cx="5938983" cy="555615"/>
            <a:chOff x="2974845" y="22443784"/>
            <a:chExt cx="6607528" cy="54768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7D457BE-BC6C-839C-5959-88FDCEF57564}"/>
                </a:ext>
              </a:extLst>
            </p:cNvPr>
            <p:cNvSpPr/>
            <p:nvPr/>
          </p:nvSpPr>
          <p:spPr>
            <a:xfrm>
              <a:off x="2974845" y="22443784"/>
              <a:ext cx="6607528" cy="532507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20549A6-E37D-CE01-E5E1-9B62C2A1111D}"/>
                </a:ext>
              </a:extLst>
            </p:cNvPr>
            <p:cNvSpPr/>
            <p:nvPr/>
          </p:nvSpPr>
          <p:spPr>
            <a:xfrm>
              <a:off x="4277182" y="22546515"/>
              <a:ext cx="320040" cy="32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6BC1B25-99BF-1FCD-72A3-8E3FC4FD05A0}"/>
                </a:ext>
              </a:extLst>
            </p:cNvPr>
            <p:cNvSpPr/>
            <p:nvPr/>
          </p:nvSpPr>
          <p:spPr>
            <a:xfrm>
              <a:off x="4886782" y="22546515"/>
              <a:ext cx="320040" cy="32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B271356-EA8B-D947-5286-2C8E32415543}"/>
                </a:ext>
              </a:extLst>
            </p:cNvPr>
            <p:cNvSpPr/>
            <p:nvPr/>
          </p:nvSpPr>
          <p:spPr>
            <a:xfrm>
              <a:off x="3042742" y="22546515"/>
              <a:ext cx="320040" cy="32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650ED88-AE3A-172A-A34F-3D492086CF39}"/>
                </a:ext>
              </a:extLst>
            </p:cNvPr>
            <p:cNvSpPr/>
            <p:nvPr/>
          </p:nvSpPr>
          <p:spPr>
            <a:xfrm>
              <a:off x="3667582" y="22546515"/>
              <a:ext cx="320040" cy="32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28B3A62-340F-DEBC-1CA7-5D6933B2AA80}"/>
                </a:ext>
              </a:extLst>
            </p:cNvPr>
            <p:cNvSpPr/>
            <p:nvPr/>
          </p:nvSpPr>
          <p:spPr>
            <a:xfrm>
              <a:off x="8588940" y="22560016"/>
              <a:ext cx="320040" cy="32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4D9966A-B102-8F80-2758-73CBAD1F6125}"/>
                </a:ext>
              </a:extLst>
            </p:cNvPr>
            <p:cNvSpPr/>
            <p:nvPr/>
          </p:nvSpPr>
          <p:spPr>
            <a:xfrm>
              <a:off x="9179321" y="22560016"/>
              <a:ext cx="320040" cy="32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FB380A8-BF81-6C7F-1D82-05EC4AF5336E}"/>
                </a:ext>
              </a:extLst>
            </p:cNvPr>
            <p:cNvSpPr/>
            <p:nvPr/>
          </p:nvSpPr>
          <p:spPr>
            <a:xfrm>
              <a:off x="7369740" y="22560016"/>
              <a:ext cx="320040" cy="32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38C1D45-10AB-46AD-48C8-FBC26177FD4E}"/>
                </a:ext>
              </a:extLst>
            </p:cNvPr>
            <p:cNvSpPr/>
            <p:nvPr/>
          </p:nvSpPr>
          <p:spPr>
            <a:xfrm>
              <a:off x="7979340" y="22560016"/>
              <a:ext cx="320040" cy="32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1">
              <a:extLst>
                <a:ext uri="{FF2B5EF4-FFF2-40B4-BE49-F238E27FC236}">
                  <a16:creationId xmlns:a16="http://schemas.microsoft.com/office/drawing/2014/main" id="{E15906D4-717A-1AD1-F592-D03B7246C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3183367" y="22691234"/>
              <a:ext cx="182880" cy="182880"/>
            </a:xfrm>
            <a:prstGeom prst="rect">
              <a:avLst/>
            </a:prstGeom>
          </p:spPr>
        </p:pic>
        <p:pic>
          <p:nvPicPr>
            <p:cNvPr id="67" name="Picture 62">
              <a:extLst>
                <a:ext uri="{FF2B5EF4-FFF2-40B4-BE49-F238E27FC236}">
                  <a16:creationId xmlns:a16="http://schemas.microsoft.com/office/drawing/2014/main" id="{29DF9612-AE1E-2EC9-7FE1-3BC17EC2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3809891" y="22694546"/>
              <a:ext cx="182880" cy="182880"/>
            </a:xfrm>
            <a:prstGeom prst="rect">
              <a:avLst/>
            </a:prstGeom>
          </p:spPr>
        </p:pic>
        <p:pic>
          <p:nvPicPr>
            <p:cNvPr id="68" name="Picture 63">
              <a:extLst>
                <a:ext uri="{FF2B5EF4-FFF2-40B4-BE49-F238E27FC236}">
                  <a16:creationId xmlns:a16="http://schemas.microsoft.com/office/drawing/2014/main" id="{A3ECD046-4282-5418-E515-91BA9414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4415995" y="22698097"/>
              <a:ext cx="182880" cy="182880"/>
            </a:xfrm>
            <a:prstGeom prst="rect">
              <a:avLst/>
            </a:prstGeom>
          </p:spPr>
        </p:pic>
        <p:pic>
          <p:nvPicPr>
            <p:cNvPr id="69" name="Picture 64">
              <a:extLst>
                <a:ext uri="{FF2B5EF4-FFF2-40B4-BE49-F238E27FC236}">
                  <a16:creationId xmlns:a16="http://schemas.microsoft.com/office/drawing/2014/main" id="{5463A80C-6303-D9CB-CD40-76999B8E1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5026533" y="22691234"/>
              <a:ext cx="182880" cy="182880"/>
            </a:xfrm>
            <a:prstGeom prst="rect">
              <a:avLst/>
            </a:prstGeom>
          </p:spPr>
        </p:pic>
        <p:pic>
          <p:nvPicPr>
            <p:cNvPr id="70" name="Picture 65">
              <a:extLst>
                <a:ext uri="{FF2B5EF4-FFF2-40B4-BE49-F238E27FC236}">
                  <a16:creationId xmlns:a16="http://schemas.microsoft.com/office/drawing/2014/main" id="{FCBCD8E9-ECD3-CFF9-B149-201DD975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7507722" y="22692329"/>
              <a:ext cx="182880" cy="182880"/>
            </a:xfrm>
            <a:prstGeom prst="rect">
              <a:avLst/>
            </a:prstGeom>
          </p:spPr>
        </p:pic>
        <p:pic>
          <p:nvPicPr>
            <p:cNvPr id="71" name="Picture 66">
              <a:extLst>
                <a:ext uri="{FF2B5EF4-FFF2-40B4-BE49-F238E27FC236}">
                  <a16:creationId xmlns:a16="http://schemas.microsoft.com/office/drawing/2014/main" id="{ABF2206C-BC36-CBC4-7D62-2B321CE3C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8115553" y="22695641"/>
              <a:ext cx="182880" cy="182880"/>
            </a:xfrm>
            <a:prstGeom prst="rect">
              <a:avLst/>
            </a:prstGeom>
          </p:spPr>
        </p:pic>
        <p:pic>
          <p:nvPicPr>
            <p:cNvPr id="72" name="Picture 67">
              <a:extLst>
                <a:ext uri="{FF2B5EF4-FFF2-40B4-BE49-F238E27FC236}">
                  <a16:creationId xmlns:a16="http://schemas.microsoft.com/office/drawing/2014/main" id="{94F40B2B-F3DB-4F5F-1B6A-0E943D55B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8729081" y="22699192"/>
              <a:ext cx="182880" cy="182880"/>
            </a:xfrm>
            <a:prstGeom prst="rect">
              <a:avLst/>
            </a:prstGeom>
          </p:spPr>
        </p:pic>
        <p:pic>
          <p:nvPicPr>
            <p:cNvPr id="73" name="Picture 68">
              <a:extLst>
                <a:ext uri="{FF2B5EF4-FFF2-40B4-BE49-F238E27FC236}">
                  <a16:creationId xmlns:a16="http://schemas.microsoft.com/office/drawing/2014/main" id="{43C7ED4E-C8E0-CC40-1FC6-4B6C5EEE4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9324103" y="22692329"/>
              <a:ext cx="182880" cy="18288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A94AD89-0264-7AD2-582D-A2A643CB9F12}"/>
                </a:ext>
              </a:extLst>
            </p:cNvPr>
            <p:cNvSpPr txBox="1"/>
            <p:nvPr/>
          </p:nvSpPr>
          <p:spPr>
            <a:xfrm>
              <a:off x="5898537" y="22529803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Bierstadt" panose="020B0004020202020204" pitchFamily="34" charset="0"/>
                </a:rPr>
                <a:t>…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E3E2DA7C-F94E-9AB1-11A2-E51F69E01512}"/>
              </a:ext>
            </a:extLst>
          </p:cNvPr>
          <p:cNvSpPr txBox="1"/>
          <p:nvPr/>
        </p:nvSpPr>
        <p:spPr>
          <a:xfrm>
            <a:off x="312784" y="24213747"/>
            <a:ext cx="3158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Bierstadt" panose="020B0004020202020204" pitchFamily="34" charset="0"/>
              </a:rPr>
              <a:t>Hierarchical Log H: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32EEFF1-AE29-9053-2528-4A2A63A09D41}"/>
              </a:ext>
            </a:extLst>
          </p:cNvPr>
          <p:cNvGrpSpPr/>
          <p:nvPr/>
        </p:nvGrpSpPr>
        <p:grpSpPr>
          <a:xfrm>
            <a:off x="1659400" y="24661107"/>
            <a:ext cx="6124990" cy="2628655"/>
            <a:chOff x="838065" y="3051999"/>
            <a:chExt cx="6206883" cy="291726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58B5724-90AD-938E-EE1E-909729F5C057}"/>
                </a:ext>
              </a:extLst>
            </p:cNvPr>
            <p:cNvSpPr/>
            <p:nvPr/>
          </p:nvSpPr>
          <p:spPr>
            <a:xfrm>
              <a:off x="2328137" y="4941090"/>
              <a:ext cx="320040" cy="320040"/>
            </a:xfrm>
            <a:prstGeom prst="rect">
              <a:avLst/>
            </a:prstGeom>
            <a:solidFill>
              <a:srgbClr val="8FAADC"/>
            </a:solidFill>
            <a:ln>
              <a:solidFill>
                <a:schemeClr val="accent1">
                  <a:lumMod val="60000"/>
                  <a:lumOff val="40000"/>
                  <a:alpha val="50196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2CA27F6-502D-0A02-865A-F21878D53D6A}"/>
                </a:ext>
              </a:extLst>
            </p:cNvPr>
            <p:cNvSpPr/>
            <p:nvPr/>
          </p:nvSpPr>
          <p:spPr>
            <a:xfrm>
              <a:off x="2937737" y="4941090"/>
              <a:ext cx="320040" cy="320040"/>
            </a:xfrm>
            <a:prstGeom prst="rect">
              <a:avLst/>
            </a:prstGeom>
            <a:solidFill>
              <a:srgbClr val="8FAADC"/>
            </a:solidFill>
            <a:ln>
              <a:solidFill>
                <a:schemeClr val="accent1">
                  <a:lumMod val="60000"/>
                  <a:lumOff val="40000"/>
                  <a:alpha val="50196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54F99B7-1E05-5C39-0A80-9B10E18F7F6C}"/>
                </a:ext>
              </a:extLst>
            </p:cNvPr>
            <p:cNvSpPr/>
            <p:nvPr/>
          </p:nvSpPr>
          <p:spPr>
            <a:xfrm>
              <a:off x="3547337" y="3684897"/>
              <a:ext cx="320040" cy="32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08C95FB-90B9-AC82-69A2-E835F321E0F6}"/>
                </a:ext>
              </a:extLst>
            </p:cNvPr>
            <p:cNvSpPr/>
            <p:nvPr/>
          </p:nvSpPr>
          <p:spPr>
            <a:xfrm>
              <a:off x="4156937" y="3684897"/>
              <a:ext cx="320040" cy="32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3DC37A4-A20C-3B2C-2C28-8DE494FDB0A0}"/>
                </a:ext>
              </a:extLst>
            </p:cNvPr>
            <p:cNvSpPr/>
            <p:nvPr/>
          </p:nvSpPr>
          <p:spPr>
            <a:xfrm>
              <a:off x="2312897" y="3684897"/>
              <a:ext cx="320040" cy="32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7E94017-9441-E4C2-0FFD-16E36B58A927}"/>
                </a:ext>
              </a:extLst>
            </p:cNvPr>
            <p:cNvSpPr/>
            <p:nvPr/>
          </p:nvSpPr>
          <p:spPr>
            <a:xfrm>
              <a:off x="2937737" y="3684897"/>
              <a:ext cx="320040" cy="32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A567512-2F57-6943-01C6-4A1A30592C76}"/>
                </a:ext>
              </a:extLst>
            </p:cNvPr>
            <p:cNvSpPr/>
            <p:nvPr/>
          </p:nvSpPr>
          <p:spPr>
            <a:xfrm>
              <a:off x="5985737" y="3684897"/>
              <a:ext cx="320040" cy="32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07010F4-B7D1-1E27-2E73-4D354763DCFF}"/>
                </a:ext>
              </a:extLst>
            </p:cNvPr>
            <p:cNvSpPr/>
            <p:nvPr/>
          </p:nvSpPr>
          <p:spPr>
            <a:xfrm>
              <a:off x="6576118" y="3684897"/>
              <a:ext cx="320040" cy="32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3710767-741D-B700-5D69-1B059D2C49BD}"/>
                </a:ext>
              </a:extLst>
            </p:cNvPr>
            <p:cNvSpPr/>
            <p:nvPr/>
          </p:nvSpPr>
          <p:spPr>
            <a:xfrm>
              <a:off x="4766537" y="3684897"/>
              <a:ext cx="320040" cy="32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E4A06E1-8D1E-39FE-63C2-C35540B62F65}"/>
                </a:ext>
              </a:extLst>
            </p:cNvPr>
            <p:cNvSpPr/>
            <p:nvPr/>
          </p:nvSpPr>
          <p:spPr>
            <a:xfrm>
              <a:off x="5376137" y="3684897"/>
              <a:ext cx="320040" cy="3200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326CB2C-A922-7365-5648-0E5D0312E895}"/>
                </a:ext>
              </a:extLst>
            </p:cNvPr>
            <p:cNvSpPr txBox="1"/>
            <p:nvPr/>
          </p:nvSpPr>
          <p:spPr>
            <a:xfrm>
              <a:off x="838199" y="5507598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Bierstadt" panose="020B0004020202020204" pitchFamily="34" charset="0"/>
                </a:rPr>
                <a:t>H</a:t>
              </a:r>
              <a:r>
                <a:rPr lang="en-US" sz="2400" b="1" baseline="-25000" dirty="0">
                  <a:solidFill>
                    <a:srgbClr val="7030A0"/>
                  </a:solidFill>
                  <a:latin typeface="Bierstadt" panose="020B0004020202020204" pitchFamily="34" charset="0"/>
                </a:rPr>
                <a:t>0</a:t>
              </a:r>
              <a:endParaRPr lang="en-US" sz="2400" b="1" dirty="0">
                <a:solidFill>
                  <a:srgbClr val="7030A0"/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E61A3AA-C544-9DD1-CA72-8F70A6F7AEBC}"/>
                </a:ext>
              </a:extLst>
            </p:cNvPr>
            <p:cNvSpPr txBox="1"/>
            <p:nvPr/>
          </p:nvSpPr>
          <p:spPr>
            <a:xfrm>
              <a:off x="838200" y="4913794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Bierstadt" panose="020B0004020202020204" pitchFamily="34" charset="0"/>
                </a:rPr>
                <a:t>H</a:t>
              </a:r>
              <a:r>
                <a:rPr lang="en-US" sz="2400" b="1" baseline="-25000" dirty="0">
                  <a:solidFill>
                    <a:srgbClr val="7030A0"/>
                  </a:solidFill>
                  <a:latin typeface="Bierstadt" panose="020B0004020202020204" pitchFamily="34" charset="0"/>
                </a:rPr>
                <a:t>1</a:t>
              </a:r>
              <a:endParaRPr lang="en-US" sz="2400" b="1" dirty="0">
                <a:solidFill>
                  <a:srgbClr val="7030A0"/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C384FA1-494E-A29D-5C12-7C55FDDF1E97}"/>
                </a:ext>
              </a:extLst>
            </p:cNvPr>
            <p:cNvSpPr txBox="1"/>
            <p:nvPr/>
          </p:nvSpPr>
          <p:spPr>
            <a:xfrm>
              <a:off x="838200" y="4288994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Bierstadt" panose="020B0004020202020204" pitchFamily="34" charset="0"/>
                </a:rPr>
                <a:t>H</a:t>
              </a:r>
              <a:r>
                <a:rPr lang="en-US" sz="2400" b="1" baseline="-25000" dirty="0">
                  <a:solidFill>
                    <a:srgbClr val="7030A0"/>
                  </a:solidFill>
                  <a:latin typeface="Bierstadt" panose="020B0004020202020204" pitchFamily="34" charset="0"/>
                </a:rPr>
                <a:t>2</a:t>
              </a:r>
              <a:endParaRPr lang="en-US" sz="2400" b="1" dirty="0">
                <a:solidFill>
                  <a:srgbClr val="7030A0"/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385EFB6-F059-5820-3098-0FEA0E1DFD81}"/>
                </a:ext>
              </a:extLst>
            </p:cNvPr>
            <p:cNvSpPr txBox="1"/>
            <p:nvPr/>
          </p:nvSpPr>
          <p:spPr>
            <a:xfrm>
              <a:off x="838199" y="3645803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Bierstadt" panose="020B0004020202020204" pitchFamily="34" charset="0"/>
                </a:rPr>
                <a:t>H</a:t>
              </a:r>
              <a:r>
                <a:rPr lang="en-US" sz="2400" b="1" baseline="-25000" dirty="0">
                  <a:solidFill>
                    <a:srgbClr val="7030A0"/>
                  </a:solidFill>
                  <a:latin typeface="Bierstadt" panose="020B0004020202020204" pitchFamily="34" charset="0"/>
                </a:rPr>
                <a:t>3</a:t>
              </a:r>
              <a:endParaRPr lang="en-US" sz="2400" b="1" dirty="0">
                <a:solidFill>
                  <a:srgbClr val="7030A0"/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E040137-8ADA-40E2-1C36-3C30F3D9704B}"/>
                </a:ext>
              </a:extLst>
            </p:cNvPr>
            <p:cNvSpPr/>
            <p:nvPr/>
          </p:nvSpPr>
          <p:spPr>
            <a:xfrm>
              <a:off x="2228121" y="5464733"/>
              <a:ext cx="524503" cy="475953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CD9E418-889A-CD74-985C-E074D0CED5BE}"/>
                </a:ext>
              </a:extLst>
            </p:cNvPr>
            <p:cNvSpPr/>
            <p:nvPr/>
          </p:nvSpPr>
          <p:spPr>
            <a:xfrm>
              <a:off x="2228121" y="4872690"/>
              <a:ext cx="1086576" cy="461665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4754612-F8C1-7256-CC04-2B9050892F7A}"/>
                </a:ext>
              </a:extLst>
            </p:cNvPr>
            <p:cNvSpPr/>
            <p:nvPr/>
          </p:nvSpPr>
          <p:spPr>
            <a:xfrm>
              <a:off x="2223588" y="4222478"/>
              <a:ext cx="2329591" cy="543679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3BD97B3-3A45-C3F3-237E-6E1953200353}"/>
                </a:ext>
              </a:extLst>
            </p:cNvPr>
            <p:cNvSpPr/>
            <p:nvPr/>
          </p:nvSpPr>
          <p:spPr>
            <a:xfrm>
              <a:off x="2220122" y="3560659"/>
              <a:ext cx="4824826" cy="543679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33">
              <a:extLst>
                <a:ext uri="{FF2B5EF4-FFF2-40B4-BE49-F238E27FC236}">
                  <a16:creationId xmlns:a16="http://schemas.microsoft.com/office/drawing/2014/main" id="{FCECBCBE-9BB2-48CA-A54E-53B9B5B52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2450937" y="3815930"/>
              <a:ext cx="182880" cy="182880"/>
            </a:xfrm>
            <a:prstGeom prst="rect">
              <a:avLst/>
            </a:prstGeom>
          </p:spPr>
        </p:pic>
        <p:pic>
          <p:nvPicPr>
            <p:cNvPr id="96" name="Picture 34">
              <a:extLst>
                <a:ext uri="{FF2B5EF4-FFF2-40B4-BE49-F238E27FC236}">
                  <a16:creationId xmlns:a16="http://schemas.microsoft.com/office/drawing/2014/main" id="{F6FC19FC-5C3E-93B3-E95B-F83B9FE39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3080920" y="3812870"/>
              <a:ext cx="182880" cy="182880"/>
            </a:xfrm>
            <a:prstGeom prst="rect">
              <a:avLst/>
            </a:prstGeom>
          </p:spPr>
        </p:pic>
        <p:pic>
          <p:nvPicPr>
            <p:cNvPr id="97" name="Picture 35">
              <a:extLst>
                <a:ext uri="{FF2B5EF4-FFF2-40B4-BE49-F238E27FC236}">
                  <a16:creationId xmlns:a16="http://schemas.microsoft.com/office/drawing/2014/main" id="{4A5686BD-C880-B1A3-4862-93018C9A6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3692671" y="3816421"/>
              <a:ext cx="182880" cy="182880"/>
            </a:xfrm>
            <a:prstGeom prst="rect">
              <a:avLst/>
            </a:prstGeom>
          </p:spPr>
        </p:pic>
        <p:pic>
          <p:nvPicPr>
            <p:cNvPr id="98" name="Picture 36">
              <a:extLst>
                <a:ext uri="{FF2B5EF4-FFF2-40B4-BE49-F238E27FC236}">
                  <a16:creationId xmlns:a16="http://schemas.microsoft.com/office/drawing/2014/main" id="{4849CCCC-4063-85F8-F163-1342F33C2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4299038" y="3819286"/>
              <a:ext cx="182880" cy="182880"/>
            </a:xfrm>
            <a:prstGeom prst="rect">
              <a:avLst/>
            </a:prstGeom>
          </p:spPr>
        </p:pic>
        <p:pic>
          <p:nvPicPr>
            <p:cNvPr id="99" name="Picture 37">
              <a:extLst>
                <a:ext uri="{FF2B5EF4-FFF2-40B4-BE49-F238E27FC236}">
                  <a16:creationId xmlns:a16="http://schemas.microsoft.com/office/drawing/2014/main" id="{75E167B7-7EEB-83CD-0BA3-6B0D45734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4914820" y="3816608"/>
              <a:ext cx="182880" cy="182880"/>
            </a:xfrm>
            <a:prstGeom prst="rect">
              <a:avLst/>
            </a:prstGeom>
          </p:spPr>
        </p:pic>
        <p:pic>
          <p:nvPicPr>
            <p:cNvPr id="100" name="Picture 38">
              <a:extLst>
                <a:ext uri="{FF2B5EF4-FFF2-40B4-BE49-F238E27FC236}">
                  <a16:creationId xmlns:a16="http://schemas.microsoft.com/office/drawing/2014/main" id="{7F5C6DFB-6C75-2DE8-CCEB-296191957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5522651" y="3827570"/>
              <a:ext cx="182880" cy="182880"/>
            </a:xfrm>
            <a:prstGeom prst="rect">
              <a:avLst/>
            </a:prstGeom>
          </p:spPr>
        </p:pic>
        <p:pic>
          <p:nvPicPr>
            <p:cNvPr id="101" name="Picture 39">
              <a:extLst>
                <a:ext uri="{FF2B5EF4-FFF2-40B4-BE49-F238E27FC236}">
                  <a16:creationId xmlns:a16="http://schemas.microsoft.com/office/drawing/2014/main" id="{EC8E322A-02F8-B1F3-26CC-745679A9C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6126451" y="3813743"/>
              <a:ext cx="182880" cy="182880"/>
            </a:xfrm>
            <a:prstGeom prst="rect">
              <a:avLst/>
            </a:prstGeom>
          </p:spPr>
        </p:pic>
        <p:pic>
          <p:nvPicPr>
            <p:cNvPr id="102" name="Picture 40">
              <a:extLst>
                <a:ext uri="{FF2B5EF4-FFF2-40B4-BE49-F238E27FC236}">
                  <a16:creationId xmlns:a16="http://schemas.microsoft.com/office/drawing/2014/main" id="{76052F36-89E4-1710-E752-532599D9D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6720439" y="3816608"/>
              <a:ext cx="182880" cy="182880"/>
            </a:xfrm>
            <a:prstGeom prst="rect">
              <a:avLst/>
            </a:prstGeom>
          </p:spPr>
        </p:pic>
        <p:pic>
          <p:nvPicPr>
            <p:cNvPr id="103" name="Picture 41">
              <a:extLst>
                <a:ext uri="{FF2B5EF4-FFF2-40B4-BE49-F238E27FC236}">
                  <a16:creationId xmlns:a16="http://schemas.microsoft.com/office/drawing/2014/main" id="{14E12073-8BDE-053D-B50A-F5B688A1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2475981" y="5072639"/>
              <a:ext cx="182880" cy="182880"/>
            </a:xfrm>
            <a:prstGeom prst="rect">
              <a:avLst/>
            </a:prstGeom>
          </p:spPr>
        </p:pic>
        <p:pic>
          <p:nvPicPr>
            <p:cNvPr id="104" name="Picture 42">
              <a:extLst>
                <a:ext uri="{FF2B5EF4-FFF2-40B4-BE49-F238E27FC236}">
                  <a16:creationId xmlns:a16="http://schemas.microsoft.com/office/drawing/2014/main" id="{3A8C41B6-1806-3279-23B5-52FA822D7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3075861" y="5072373"/>
              <a:ext cx="182880" cy="182880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72487AB-81D3-451E-C748-686D78B0EF16}"/>
                </a:ext>
              </a:extLst>
            </p:cNvPr>
            <p:cNvSpPr txBox="1"/>
            <p:nvPr/>
          </p:nvSpPr>
          <p:spPr>
            <a:xfrm>
              <a:off x="838065" y="3051999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Bierstadt" panose="020B0004020202020204" pitchFamily="34" charset="0"/>
                </a:rPr>
                <a:t>…</a:t>
              </a: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829B30A-DF10-0B00-FDE5-3E2BDD6C63E7}"/>
              </a:ext>
            </a:extLst>
          </p:cNvPr>
          <p:cNvSpPr/>
          <p:nvPr/>
        </p:nvSpPr>
        <p:spPr>
          <a:xfrm>
            <a:off x="8036792" y="25983680"/>
            <a:ext cx="320040" cy="32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7">
            <a:extLst>
              <a:ext uri="{FF2B5EF4-FFF2-40B4-BE49-F238E27FC236}">
                <a16:creationId xmlns:a16="http://schemas.microsoft.com/office/drawing/2014/main" id="{5189C2D2-AEF8-4DBC-5323-3A07521FF34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029935" y="26737813"/>
            <a:ext cx="296137" cy="296137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00DD3204-C55D-2646-62FF-9CCD53CF4DF3}"/>
              </a:ext>
            </a:extLst>
          </p:cNvPr>
          <p:cNvSpPr txBox="1"/>
          <p:nvPr/>
        </p:nvSpPr>
        <p:spPr>
          <a:xfrm>
            <a:off x="8356832" y="26662484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Bierstadt" panose="020B0004020202020204" pitchFamily="34" charset="0"/>
              </a:rPr>
              <a:t>Homomorphic MAC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276B85B-6025-A10A-CACB-7F7744540FAD}"/>
              </a:ext>
            </a:extLst>
          </p:cNvPr>
          <p:cNvSpPr txBox="1"/>
          <p:nvPr/>
        </p:nvSpPr>
        <p:spPr>
          <a:xfrm>
            <a:off x="8352047" y="25929499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Bierstadt" panose="020B0004020202020204" pitchFamily="34" charset="0"/>
              </a:rPr>
              <a:t>Codeword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6A6455B-6307-128B-B78B-00716D592E09}"/>
              </a:ext>
            </a:extLst>
          </p:cNvPr>
          <p:cNvSpPr txBox="1"/>
          <p:nvPr/>
        </p:nvSpPr>
        <p:spPr>
          <a:xfrm>
            <a:off x="8372260" y="25147449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Bierstadt" panose="020B0004020202020204" pitchFamily="34" charset="0"/>
              </a:rPr>
              <a:t>Data block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82E8DC4-D367-97C1-7B78-504BFD71A510}"/>
              </a:ext>
            </a:extLst>
          </p:cNvPr>
          <p:cNvSpPr/>
          <p:nvPr/>
        </p:nvSpPr>
        <p:spPr>
          <a:xfrm>
            <a:off x="8045523" y="25195468"/>
            <a:ext cx="320040" cy="320040"/>
          </a:xfrm>
          <a:prstGeom prst="rect">
            <a:avLst/>
          </a:prstGeom>
          <a:solidFill>
            <a:srgbClr val="7F6000">
              <a:alpha val="74902"/>
            </a:srgbClr>
          </a:solidFill>
          <a:ln>
            <a:solidFill>
              <a:srgbClr val="7F6000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" name="Picture 111" descr="Text, letter&#10;&#10;Description automatically generated">
            <a:extLst>
              <a:ext uri="{FF2B5EF4-FFF2-40B4-BE49-F238E27FC236}">
                <a16:creationId xmlns:a16="http://schemas.microsoft.com/office/drawing/2014/main" id="{334F6BBD-B001-4D71-4CED-457833386EE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727747" y="25205514"/>
            <a:ext cx="7193798" cy="2413051"/>
          </a:xfrm>
          <a:prstGeom prst="rect">
            <a:avLst/>
          </a:prstGeom>
        </p:spPr>
      </p:pic>
      <p:pic>
        <p:nvPicPr>
          <p:cNvPr id="113" name="Picture 1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E6A4D9-7721-1A0F-9F59-DD8D59F6426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2541" y="18096727"/>
            <a:ext cx="6473471" cy="2937760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C3FD9C3A-B88B-4FF7-8A8D-58C296F549B4}"/>
              </a:ext>
            </a:extLst>
          </p:cNvPr>
          <p:cNvSpPr/>
          <p:nvPr/>
        </p:nvSpPr>
        <p:spPr>
          <a:xfrm>
            <a:off x="5456373" y="19994583"/>
            <a:ext cx="320040" cy="32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77C27C0-304F-06A3-46FB-CB8C472F9CB5}"/>
              </a:ext>
            </a:extLst>
          </p:cNvPr>
          <p:cNvSpPr txBox="1"/>
          <p:nvPr/>
        </p:nvSpPr>
        <p:spPr>
          <a:xfrm>
            <a:off x="5771628" y="19957335"/>
            <a:ext cx="1334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Bierstadt" panose="020B0004020202020204" pitchFamily="34" charset="0"/>
              </a:rPr>
              <a:t>Codeword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4D5742E-DD9D-F75D-7277-4C381620BE24}"/>
              </a:ext>
            </a:extLst>
          </p:cNvPr>
          <p:cNvSpPr txBox="1"/>
          <p:nvPr/>
        </p:nvSpPr>
        <p:spPr>
          <a:xfrm>
            <a:off x="5771628" y="20531123"/>
            <a:ext cx="256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Bierstadt" panose="020B0004020202020204" pitchFamily="34" charset="0"/>
              </a:rPr>
              <a:t>Temporary Codeword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DE4E05A-06CF-0018-07DB-19C12C8141B0}"/>
              </a:ext>
            </a:extLst>
          </p:cNvPr>
          <p:cNvSpPr/>
          <p:nvPr/>
        </p:nvSpPr>
        <p:spPr>
          <a:xfrm>
            <a:off x="5456373" y="20571158"/>
            <a:ext cx="320040" cy="320040"/>
          </a:xfrm>
          <a:prstGeom prst="rect">
            <a:avLst/>
          </a:prstGeom>
          <a:solidFill>
            <a:srgbClr val="C55A11"/>
          </a:solidFill>
          <a:ln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7" descr="Diagram&#10;&#10;Description automatically generated with low confidence">
            <a:extLst>
              <a:ext uri="{FF2B5EF4-FFF2-40B4-BE49-F238E27FC236}">
                <a16:creationId xmlns:a16="http://schemas.microsoft.com/office/drawing/2014/main" id="{DF50E508-AFA9-7708-4F6B-F5E13BE0763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28016" y="16593953"/>
            <a:ext cx="7772400" cy="1548454"/>
          </a:xfrm>
          <a:prstGeom prst="rect">
            <a:avLst/>
          </a:prstGeom>
        </p:spPr>
      </p:pic>
      <p:sp>
        <p:nvSpPr>
          <p:cNvPr id="119" name="Parallelogram 118">
            <a:extLst>
              <a:ext uri="{FF2B5EF4-FFF2-40B4-BE49-F238E27FC236}">
                <a16:creationId xmlns:a16="http://schemas.microsoft.com/office/drawing/2014/main" id="{00C17C9F-9647-2430-E6B8-D12AA6387587}"/>
              </a:ext>
            </a:extLst>
          </p:cNvPr>
          <p:cNvSpPr/>
          <p:nvPr/>
        </p:nvSpPr>
        <p:spPr>
          <a:xfrm>
            <a:off x="24495926" y="5157330"/>
            <a:ext cx="18102361" cy="661961"/>
          </a:xfrm>
          <a:prstGeom prst="parallelogram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ierstadt" panose="020B0004020202020204" pitchFamily="34" charset="0"/>
              </a:rPr>
              <a:t>6. EXPERIMENTS</a:t>
            </a:r>
          </a:p>
        </p:txBody>
      </p:sp>
      <p:sp>
        <p:nvSpPr>
          <p:cNvPr id="120" name="Parallelogram 119">
            <a:extLst>
              <a:ext uri="{FF2B5EF4-FFF2-40B4-BE49-F238E27FC236}">
                <a16:creationId xmlns:a16="http://schemas.microsoft.com/office/drawing/2014/main" id="{D1C0A9D6-72B5-FEBF-1351-71CBC79E2F21}"/>
              </a:ext>
            </a:extLst>
          </p:cNvPr>
          <p:cNvSpPr/>
          <p:nvPr/>
        </p:nvSpPr>
        <p:spPr>
          <a:xfrm>
            <a:off x="24818175" y="22217994"/>
            <a:ext cx="10273558" cy="612949"/>
          </a:xfrm>
          <a:prstGeom prst="parallelogram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ierstadt" panose="020B0004020202020204" pitchFamily="34" charset="0"/>
              </a:rPr>
              <a:t>7. CONCLUSION</a:t>
            </a:r>
          </a:p>
        </p:txBody>
      </p: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id="{7FEAEAC1-BE9F-835A-1876-598F3D18CB8D}"/>
              </a:ext>
            </a:extLst>
          </p:cNvPr>
          <p:cNvSpPr txBox="1">
            <a:spLocks/>
          </p:cNvSpPr>
          <p:nvPr/>
        </p:nvSpPr>
        <p:spPr>
          <a:xfrm>
            <a:off x="24739360" y="23020731"/>
            <a:ext cx="8367002" cy="4909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219456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456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9184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8912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8640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8368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096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7824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Our</a:t>
            </a:r>
            <a:r>
              <a:rPr lang="en-US" sz="2800" b="1" dirty="0">
                <a:solidFill>
                  <a:srgbClr val="002060"/>
                </a:solidFill>
                <a:latin typeface="Bierstadt" panose="020B00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Bierstadt" panose="020B0004020202020204" pitchFamily="34" charset="0"/>
              </a:rPr>
              <a:t>Porla</a:t>
            </a:r>
            <a:r>
              <a:rPr lang="en-US" sz="2800" b="1" dirty="0">
                <a:solidFill>
                  <a:srgbClr val="002060"/>
                </a:solidFill>
                <a:latin typeface="Bierstadt" panose="020B0004020202020204" pitchFamily="34" charset="0"/>
              </a:rPr>
              <a:t>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Bierstadt" panose="020B0004020202020204" pitchFamily="34" charset="0"/>
              </a:rPr>
              <a:t>Small audit cost</a:t>
            </a: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: proof size and end-to-end latency.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Bierstadt" panose="020B00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Bierstadt" panose="020B00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Bierstadt" panose="020B00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Bierstadt" panose="020B00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Maintain a reasonable data update performance.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D464CA2-EAFD-A06E-DE34-A947A8BF79BA}"/>
              </a:ext>
            </a:extLst>
          </p:cNvPr>
          <p:cNvSpPr txBox="1"/>
          <p:nvPr/>
        </p:nvSpPr>
        <p:spPr>
          <a:xfrm>
            <a:off x="24450296" y="6108497"/>
            <a:ext cx="17890576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Bierstadt" panose="020B0004020202020204" pitchFamily="34" charset="0"/>
              </a:rPr>
              <a:t>Server:</a:t>
            </a: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 Amazon EC2 c6i.8xlarge, 16-core Intel Xeon Platinum 8375C CPU @ 2.9 GHz and 64 GB RAM.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Bierstadt" panose="020B00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Bierstadt" panose="020B0004020202020204" pitchFamily="34" charset="0"/>
              </a:rPr>
              <a:t>Client</a:t>
            </a: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: Intel i7-6820HQ CPU @ 2.7 GHz, 16 GB RAM.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Bierstadt" panose="020B00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Bierstadt" panose="020B0004020202020204" pitchFamily="34" charset="0"/>
              </a:rPr>
              <a:t>Implementation</a:t>
            </a: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: C++ with ~4,000 LoCs.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FC486D6-8E29-699B-5198-80A1A39E3896}"/>
                  </a:ext>
                </a:extLst>
              </p:cNvPr>
              <p:cNvSpPr txBox="1"/>
              <p:nvPr/>
            </p:nvSpPr>
            <p:spPr>
              <a:xfrm>
                <a:off x="26141710" y="9417620"/>
                <a:ext cx="102723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87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−14,012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Bierstadt" panose="020B0004020202020204" pitchFamily="34" charset="0"/>
                  </a:rPr>
                  <a:t> smaller proof size than previous </a:t>
                </a:r>
                <a:r>
                  <a:rPr lang="en-US" sz="2800" dirty="0" err="1">
                    <a:solidFill>
                      <a:srgbClr val="002060"/>
                    </a:solidFill>
                    <a:latin typeface="Bierstadt" panose="020B0004020202020204" pitchFamily="34" charset="0"/>
                  </a:rPr>
                  <a:t>DPoR</a:t>
                </a:r>
                <a:r>
                  <a:rPr lang="en-US" sz="2800" dirty="0">
                    <a:solidFill>
                      <a:srgbClr val="002060"/>
                    </a:solidFill>
                    <a:latin typeface="Bierstadt" panose="020B0004020202020204" pitchFamily="34" charset="0"/>
                  </a:rPr>
                  <a:t> schemes.</a:t>
                </a: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FC486D6-8E29-699B-5198-80A1A39E3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1710" y="9417620"/>
                <a:ext cx="10272351" cy="523220"/>
              </a:xfrm>
              <a:prstGeom prst="rect">
                <a:avLst/>
              </a:prstGeom>
              <a:blipFill>
                <a:blip r:embed="rId25"/>
                <a:stretch>
                  <a:fillRect l="-370"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CA57087-3201-9AD4-EC18-1009E52AC599}"/>
                  </a:ext>
                </a:extLst>
              </p:cNvPr>
              <p:cNvSpPr txBox="1"/>
              <p:nvPr/>
            </p:nvSpPr>
            <p:spPr>
              <a:xfrm>
                <a:off x="26590187" y="13888364"/>
                <a:ext cx="8851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−18,000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Bierstadt" panose="020B0004020202020204" pitchFamily="34" charset="0"/>
                  </a:rPr>
                  <a:t> faster audit time than prior approaches.</a:t>
                </a: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CA57087-3201-9AD4-EC18-1009E52AC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0187" y="13888364"/>
                <a:ext cx="8851789" cy="523220"/>
              </a:xfrm>
              <a:prstGeom prst="rect">
                <a:avLst/>
              </a:prstGeom>
              <a:blipFill>
                <a:blip r:embed="rId26"/>
                <a:stretch>
                  <a:fillRect l="-287"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B3540315-C925-C25F-2726-4CB13E4BD707}"/>
                  </a:ext>
                </a:extLst>
              </p:cNvPr>
              <p:cNvSpPr txBox="1"/>
              <p:nvPr/>
            </p:nvSpPr>
            <p:spPr>
              <a:xfrm>
                <a:off x="25847511" y="17921124"/>
                <a:ext cx="947629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Bierstadt" panose="020B0004020202020204" pitchFamily="34" charset="0"/>
                  </a:rPr>
                  <a:t>slower update than the counterpart </a:t>
                </a:r>
              </a:p>
              <a:p>
                <a:pPr algn="ctr"/>
                <a:r>
                  <a:rPr lang="en-US" sz="2800" dirty="0">
                    <a:solidFill>
                      <a:srgbClr val="002060"/>
                    </a:solidFill>
                    <a:latin typeface="Bierstadt" panose="020B0004020202020204" pitchFamily="34" charset="0"/>
                  </a:rPr>
                  <a:t>using the same ECC (Shi, CCS’ 13).</a:t>
                </a:r>
              </a:p>
            </p:txBody>
          </p:sp>
        </mc:Choice>
        <mc:Fallback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B3540315-C925-C25F-2726-4CB13E4BD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7511" y="17921124"/>
                <a:ext cx="9476295" cy="954107"/>
              </a:xfrm>
              <a:prstGeom prst="rect">
                <a:avLst/>
              </a:prstGeom>
              <a:blipFill>
                <a:blip r:embed="rId27"/>
                <a:stretch>
                  <a:fillRect t="-789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BE4FB14F-E933-79BB-05DC-1082641F33A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414150" y="9345180"/>
            <a:ext cx="661961" cy="661961"/>
          </a:xfrm>
          <a:prstGeom prst="rect">
            <a:avLst/>
          </a:prstGeom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4F362551-26D2-038F-D74E-C186EF036D4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857493" y="13815924"/>
            <a:ext cx="661961" cy="661961"/>
          </a:xfrm>
          <a:prstGeom prst="rect">
            <a:avLst/>
          </a:prstGeom>
        </p:spPr>
      </p:pic>
      <p:pic>
        <p:nvPicPr>
          <p:cNvPr id="129" name="Picture 128" descr="Icon&#10;&#10;Description automatically generated">
            <a:extLst>
              <a:ext uri="{FF2B5EF4-FFF2-40B4-BE49-F238E27FC236}">
                <a16:creationId xmlns:a16="http://schemas.microsoft.com/office/drawing/2014/main" id="{66D50D05-8D08-5C00-7B5F-5F8CED9445B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5687980" y="18110591"/>
            <a:ext cx="1076664" cy="689649"/>
          </a:xfrm>
          <a:prstGeom prst="rect">
            <a:avLst/>
          </a:prstGeom>
        </p:spPr>
      </p:pic>
      <p:pic>
        <p:nvPicPr>
          <p:cNvPr id="130" name="Picture 129" descr="Logo&#10;&#10;Description automatically generated">
            <a:extLst>
              <a:ext uri="{FF2B5EF4-FFF2-40B4-BE49-F238E27FC236}">
                <a16:creationId xmlns:a16="http://schemas.microsoft.com/office/drawing/2014/main" id="{708E1842-5798-5984-C88E-A298BCE45F9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3131" y="433727"/>
            <a:ext cx="7927788" cy="4186168"/>
          </a:xfrm>
          <a:prstGeom prst="rect">
            <a:avLst/>
          </a:prstGeom>
        </p:spPr>
      </p:pic>
      <p:pic>
        <p:nvPicPr>
          <p:cNvPr id="131" name="Picture 130" descr="Logo&#10;&#10;Description automatically generated">
            <a:extLst>
              <a:ext uri="{FF2B5EF4-FFF2-40B4-BE49-F238E27FC236}">
                <a16:creationId xmlns:a16="http://schemas.microsoft.com/office/drawing/2014/main" id="{CBE0E507-04D9-9369-F35E-9A578AD4405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419416" y="685438"/>
            <a:ext cx="6249647" cy="3515425"/>
          </a:xfrm>
          <a:prstGeom prst="rect">
            <a:avLst/>
          </a:prstGeom>
        </p:spPr>
      </p:pic>
      <p:pic>
        <p:nvPicPr>
          <p:cNvPr id="132" name="Picture 131" descr="Logo&#10;&#10;Description automatically generated">
            <a:extLst>
              <a:ext uri="{FF2B5EF4-FFF2-40B4-BE49-F238E27FC236}">
                <a16:creationId xmlns:a16="http://schemas.microsoft.com/office/drawing/2014/main" id="{F939E1FE-9E19-8973-D9EC-84B3E753B07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304181" y="496239"/>
            <a:ext cx="4214178" cy="3938062"/>
          </a:xfrm>
          <a:prstGeom prst="rect">
            <a:avLst/>
          </a:prstGeom>
        </p:spPr>
      </p:pic>
      <p:pic>
        <p:nvPicPr>
          <p:cNvPr id="133" name="Picture 132" descr="A picture containing text&#10;&#10;Description automatically generated">
            <a:extLst>
              <a:ext uri="{FF2B5EF4-FFF2-40B4-BE49-F238E27FC236}">
                <a16:creationId xmlns:a16="http://schemas.microsoft.com/office/drawing/2014/main" id="{1D8DEDE0-2C7C-2196-7AEB-C1402A4E1B1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8818378" y="745831"/>
            <a:ext cx="3688470" cy="3688470"/>
          </a:xfrm>
          <a:prstGeom prst="rect">
            <a:avLst/>
          </a:prstGeom>
        </p:spPr>
      </p:pic>
      <p:sp>
        <p:nvSpPr>
          <p:cNvPr id="134" name="Title 1">
            <a:extLst>
              <a:ext uri="{FF2B5EF4-FFF2-40B4-BE49-F238E27FC236}">
                <a16:creationId xmlns:a16="http://schemas.microsoft.com/office/drawing/2014/main" id="{A0E0B1FA-1C31-7C52-02ED-13609E9FF09D}"/>
              </a:ext>
            </a:extLst>
          </p:cNvPr>
          <p:cNvSpPr txBox="1">
            <a:spLocks/>
          </p:cNvSpPr>
          <p:nvPr/>
        </p:nvSpPr>
        <p:spPr>
          <a:xfrm>
            <a:off x="2970159" y="27067178"/>
            <a:ext cx="22660701" cy="1579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Arial"/>
              <a:buNone/>
              <a:defRPr sz="1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Arial"/>
              <a:buNone/>
              <a:defRPr sz="1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Arial"/>
              <a:buNone/>
              <a:defRPr sz="1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Arial"/>
              <a:buNone/>
              <a:defRPr sz="1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Arial"/>
              <a:buNone/>
              <a:defRPr sz="1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Arial"/>
              <a:buNone/>
              <a:defRPr sz="1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Arial"/>
              <a:buNone/>
              <a:defRPr sz="1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Arial"/>
              <a:buNone/>
              <a:defRPr sz="1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Arial"/>
              <a:buNone/>
              <a:defRPr sz="1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5200" b="1" dirty="0">
                <a:solidFill>
                  <a:srgbClr val="861F4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EFFICIENT DYNAMIC PROOF OF RETRIEVABILITY FOR COLD STORAGE</a:t>
            </a:r>
            <a:r>
              <a:rPr lang="en-US" sz="5200" b="1" baseline="30000" dirty="0">
                <a:solidFill>
                  <a:srgbClr val="861F4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*</a:t>
            </a:r>
          </a:p>
        </p:txBody>
      </p:sp>
      <p:pic>
        <p:nvPicPr>
          <p:cNvPr id="137" name="Picture 136" descr="Qr code&#10;&#10;Description automatically generated">
            <a:extLst>
              <a:ext uri="{FF2B5EF4-FFF2-40B4-BE49-F238E27FC236}">
                <a16:creationId xmlns:a16="http://schemas.microsoft.com/office/drawing/2014/main" id="{7A7EE496-7E50-94E9-8837-CEE995D2355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0775659" y="28434368"/>
            <a:ext cx="2263601" cy="2263601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86D13004-7581-B40A-4887-F8D01246B076}"/>
              </a:ext>
            </a:extLst>
          </p:cNvPr>
          <p:cNvSpPr txBox="1"/>
          <p:nvPr/>
        </p:nvSpPr>
        <p:spPr>
          <a:xfrm>
            <a:off x="40969819" y="30806207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Bierstadt" panose="020B0004020202020204" pitchFamily="34" charset="0"/>
              </a:rPr>
              <a:t>*Full Paper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BAF4ABF-D2C6-018B-E706-E05F5A71E203}"/>
              </a:ext>
            </a:extLst>
          </p:cNvPr>
          <p:cNvSpPr txBox="1"/>
          <p:nvPr/>
        </p:nvSpPr>
        <p:spPr>
          <a:xfrm>
            <a:off x="36698907" y="30812464"/>
            <a:ext cx="4179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843C0C"/>
                </a:solidFill>
                <a:latin typeface="Bierstadt" panose="020B0004020202020204" pitchFamily="34" charset="0"/>
              </a:rPr>
              <a:t>eprint.iacr.org</a:t>
            </a:r>
            <a:r>
              <a:rPr lang="en-US" sz="2800" i="1" dirty="0">
                <a:solidFill>
                  <a:srgbClr val="843C0C"/>
                </a:solidFill>
                <a:latin typeface="Bierstadt" panose="020B0004020202020204" pitchFamily="34" charset="0"/>
              </a:rPr>
              <a:t>/2022/1417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C13EB35-43B6-7CFD-A325-B78035602C1F}"/>
              </a:ext>
            </a:extLst>
          </p:cNvPr>
          <p:cNvSpPr txBox="1"/>
          <p:nvPr/>
        </p:nvSpPr>
        <p:spPr>
          <a:xfrm>
            <a:off x="6420100" y="29337079"/>
            <a:ext cx="2194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E8773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Tung Le</a:t>
            </a:r>
            <a:r>
              <a:rPr lang="en-US" sz="3600" baseline="30000" dirty="0">
                <a:solidFill>
                  <a:srgbClr val="E8773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†</a:t>
            </a:r>
            <a:r>
              <a:rPr lang="en-US" sz="3600" dirty="0">
                <a:solidFill>
                  <a:srgbClr val="E8773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E8773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Pengzhi</a:t>
            </a:r>
            <a:r>
              <a:rPr lang="en-US" sz="3600" dirty="0">
                <a:solidFill>
                  <a:srgbClr val="E8773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 Huang</a:t>
            </a:r>
            <a:r>
              <a:rPr lang="en-US" sz="3600" baseline="30000" dirty="0">
                <a:solidFill>
                  <a:srgbClr val="E8773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‡</a:t>
            </a:r>
            <a:r>
              <a:rPr lang="en-US" sz="3600" dirty="0">
                <a:solidFill>
                  <a:srgbClr val="E8773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, Attila A. Yavuz</a:t>
            </a:r>
            <a:r>
              <a:rPr lang="en-US" sz="3600" baseline="30000" dirty="0">
                <a:solidFill>
                  <a:srgbClr val="E8773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¶</a:t>
            </a:r>
            <a:r>
              <a:rPr lang="en-US" sz="3600" dirty="0">
                <a:solidFill>
                  <a:srgbClr val="E8773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, Elaine Shi</a:t>
            </a:r>
            <a:r>
              <a:rPr lang="en-US" sz="3600" baseline="30000" dirty="0">
                <a:solidFill>
                  <a:srgbClr val="E8773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§</a:t>
            </a:r>
            <a:r>
              <a:rPr lang="en-US" sz="3600" dirty="0">
                <a:solidFill>
                  <a:srgbClr val="E8773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, Thang Hoang</a:t>
            </a:r>
            <a:r>
              <a:rPr lang="en-US" sz="3600" baseline="30000" dirty="0">
                <a:solidFill>
                  <a:srgbClr val="E8773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†</a:t>
            </a:r>
            <a:endParaRPr lang="en-US" sz="3600" dirty="0">
              <a:solidFill>
                <a:srgbClr val="E87731"/>
              </a:solidFill>
              <a:latin typeface="Bierstadt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2F6337-3E15-C272-87F8-A273D8CE5B51}"/>
              </a:ext>
            </a:extLst>
          </p:cNvPr>
          <p:cNvSpPr txBox="1"/>
          <p:nvPr/>
        </p:nvSpPr>
        <p:spPr>
          <a:xfrm>
            <a:off x="2950199" y="30833514"/>
            <a:ext cx="2194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aseline="30000" dirty="0">
                <a:solidFill>
                  <a:srgbClr val="7030A0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†</a:t>
            </a:r>
            <a:r>
              <a:rPr lang="en-US" sz="2800" dirty="0">
                <a:solidFill>
                  <a:srgbClr val="7030A0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: Virginia Tech	 	  </a:t>
            </a:r>
            <a:r>
              <a:rPr lang="en-US" sz="2800" baseline="30000" dirty="0">
                <a:solidFill>
                  <a:srgbClr val="7030A0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‡</a:t>
            </a:r>
            <a:r>
              <a:rPr lang="en-US" sz="2800" dirty="0">
                <a:solidFill>
                  <a:srgbClr val="7030A0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: Cornell University		</a:t>
            </a:r>
            <a:r>
              <a:rPr lang="en-US" sz="2800" baseline="30000" dirty="0">
                <a:solidFill>
                  <a:srgbClr val="7030A0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¶</a:t>
            </a:r>
            <a:r>
              <a:rPr lang="en-US" sz="2800" dirty="0">
                <a:solidFill>
                  <a:srgbClr val="7030A0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: University of South Florida	        </a:t>
            </a:r>
            <a:r>
              <a:rPr lang="en-US" sz="2800" baseline="30000" dirty="0">
                <a:solidFill>
                  <a:srgbClr val="7030A0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§</a:t>
            </a:r>
            <a:r>
              <a:rPr lang="en-US" sz="2800" dirty="0">
                <a:solidFill>
                  <a:srgbClr val="7030A0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: Carnegie Mellon University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93617A-A595-81F8-1532-9B8417C84D7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4510760" y="10194876"/>
            <a:ext cx="12005287" cy="3263572"/>
          </a:xfrm>
          <a:prstGeom prst="rect">
            <a:avLst/>
          </a:prstGeom>
        </p:spPr>
      </p:pic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9B1AD2F6-39BE-2D58-16C9-329D8F415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00187"/>
              </p:ext>
            </p:extLst>
          </p:nvPr>
        </p:nvGraphicFramePr>
        <p:xfrm>
          <a:off x="37622161" y="10116575"/>
          <a:ext cx="4635542" cy="1822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9239">
                  <a:extLst>
                    <a:ext uri="{9D8B030D-6E8A-4147-A177-3AD203B41FA5}">
                      <a16:colId xmlns:a16="http://schemas.microsoft.com/office/drawing/2014/main" val="2461271244"/>
                    </a:ext>
                  </a:extLst>
                </a:gridCol>
                <a:gridCol w="2806303">
                  <a:extLst>
                    <a:ext uri="{9D8B030D-6E8A-4147-A177-3AD203B41FA5}">
                      <a16:colId xmlns:a16="http://schemas.microsoft.com/office/drawing/2014/main" val="3155072102"/>
                    </a:ext>
                  </a:extLst>
                </a:gridCol>
              </a:tblGrid>
              <a:tr h="8632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Scheme</a:t>
                      </a: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Proof Size (KB)</a:t>
                      </a: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220697"/>
                  </a:ext>
                </a:extLst>
              </a:tr>
              <a:tr h="4795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Porla</a:t>
                      </a:r>
                      <a:r>
                        <a:rPr lang="en-US" sz="2400" baseline="-25000" dirty="0" err="1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ipa</a:t>
                      </a:r>
                      <a:r>
                        <a:rPr lang="en-US" sz="2400" baseline="-250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rgbClr val="002060"/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0.64 - 1.03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884241"/>
                  </a:ext>
                </a:extLst>
              </a:tr>
              <a:tr h="4795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Porla</a:t>
                      </a:r>
                      <a:r>
                        <a:rPr lang="en-US" sz="2400" baseline="-25000" dirty="0" err="1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kzg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rgbClr val="002060"/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0.31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63740"/>
                  </a:ext>
                </a:extLst>
              </a:tr>
            </a:tbl>
          </a:graphicData>
        </a:graphic>
      </p:graphicFrame>
      <p:sp>
        <p:nvSpPr>
          <p:cNvPr id="135" name="TextBox 134">
            <a:extLst>
              <a:ext uri="{FF2B5EF4-FFF2-40B4-BE49-F238E27FC236}">
                <a16:creationId xmlns:a16="http://schemas.microsoft.com/office/drawing/2014/main" id="{E93C60BA-F8C7-FD95-F7B8-F575D2683F8F}"/>
              </a:ext>
            </a:extLst>
          </p:cNvPr>
          <p:cNvSpPr txBox="1"/>
          <p:nvPr/>
        </p:nvSpPr>
        <p:spPr>
          <a:xfrm>
            <a:off x="37568029" y="12830868"/>
            <a:ext cx="5128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29000"/>
                </a:solidFill>
                <a:latin typeface="Bierstadt" panose="020B0004020202020204" pitchFamily="34" charset="0"/>
              </a:rPr>
              <a:t>Independent with database size</a:t>
            </a:r>
          </a:p>
        </p:txBody>
      </p:sp>
      <p:sp>
        <p:nvSpPr>
          <p:cNvPr id="139" name="Striped Right Arrow 138">
            <a:extLst>
              <a:ext uri="{FF2B5EF4-FFF2-40B4-BE49-F238E27FC236}">
                <a16:creationId xmlns:a16="http://schemas.microsoft.com/office/drawing/2014/main" id="{178A20DE-F0A3-8FCF-EFA3-A9924424CB93}"/>
              </a:ext>
            </a:extLst>
          </p:cNvPr>
          <p:cNvSpPr/>
          <p:nvPr/>
        </p:nvSpPr>
        <p:spPr>
          <a:xfrm rot="5400000">
            <a:off x="39891449" y="12316149"/>
            <a:ext cx="458542" cy="361576"/>
          </a:xfrm>
          <a:prstGeom prst="stripedRightArrow">
            <a:avLst/>
          </a:prstGeom>
          <a:solidFill>
            <a:srgbClr val="929000"/>
          </a:solidFill>
          <a:ln>
            <a:solidFill>
              <a:srgbClr val="92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40" name="Picture 139" descr="Chart, line chart&#10;&#10;Description automatically generated">
            <a:extLst>
              <a:ext uri="{FF2B5EF4-FFF2-40B4-BE49-F238E27FC236}">
                <a16:creationId xmlns:a16="http://schemas.microsoft.com/office/drawing/2014/main" id="{5548A07D-9C63-4313-FA70-E67B7EA2245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4886077" y="14625375"/>
            <a:ext cx="11571671" cy="3076986"/>
          </a:xfrm>
          <a:prstGeom prst="rect">
            <a:avLst/>
          </a:prstGeom>
        </p:spPr>
      </p:pic>
      <p:pic>
        <p:nvPicPr>
          <p:cNvPr id="143" name="Picture 14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05E42D3-F7A4-087D-E571-F2AE3E648EC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4903748" y="18998440"/>
            <a:ext cx="11472829" cy="2855791"/>
          </a:xfrm>
          <a:prstGeom prst="rect">
            <a:avLst/>
          </a:prstGeom>
        </p:spPr>
      </p:pic>
      <p:graphicFrame>
        <p:nvGraphicFramePr>
          <p:cNvPr id="146" name="Table 5">
            <a:extLst>
              <a:ext uri="{FF2B5EF4-FFF2-40B4-BE49-F238E27FC236}">
                <a16:creationId xmlns:a16="http://schemas.microsoft.com/office/drawing/2014/main" id="{03BD6613-68B2-98C6-9FD5-1EF907B1F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600262"/>
              </p:ext>
            </p:extLst>
          </p:nvPr>
        </p:nvGraphicFramePr>
        <p:xfrm>
          <a:off x="36622468" y="15068155"/>
          <a:ext cx="675098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4158">
                  <a:extLst>
                    <a:ext uri="{9D8B030D-6E8A-4147-A177-3AD203B41FA5}">
                      <a16:colId xmlns:a16="http://schemas.microsoft.com/office/drawing/2014/main" val="2461271244"/>
                    </a:ext>
                  </a:extLst>
                </a:gridCol>
                <a:gridCol w="2522176">
                  <a:extLst>
                    <a:ext uri="{9D8B030D-6E8A-4147-A177-3AD203B41FA5}">
                      <a16:colId xmlns:a16="http://schemas.microsoft.com/office/drawing/2014/main" val="3155072102"/>
                    </a:ext>
                  </a:extLst>
                </a:gridCol>
                <a:gridCol w="2604654">
                  <a:extLst>
                    <a:ext uri="{9D8B030D-6E8A-4147-A177-3AD203B41FA5}">
                      <a16:colId xmlns:a16="http://schemas.microsoft.com/office/drawing/2014/main" val="3954538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Block Size</a:t>
                      </a:r>
                    </a:p>
                  </a:txBody>
                  <a:tcP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Porla</a:t>
                      </a:r>
                      <a:r>
                        <a:rPr lang="en-US" sz="2400" b="1" baseline="-25000" dirty="0" err="1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ipa</a:t>
                      </a:r>
                      <a:r>
                        <a:rPr lang="en-US" sz="2400" b="1" baseline="-25000" dirty="0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(</a:t>
                      </a:r>
                      <a:r>
                        <a:rPr lang="en-US" sz="2400" b="1" baseline="0" dirty="0" err="1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ms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Porla</a:t>
                      </a:r>
                      <a:r>
                        <a:rPr lang="en-US" sz="2400" b="1" baseline="-25000" dirty="0" err="1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kzg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 (</a:t>
                      </a:r>
                      <a:r>
                        <a:rPr lang="en-US" sz="2400" b="1" baseline="0" dirty="0" err="1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ms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22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4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51.52 - 68.04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37.77 - 48.66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884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32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84.42 - 137.44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57.26 - 114.98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6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256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310.61 - 843.84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105.85 - 478.68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096432"/>
                  </a:ext>
                </a:extLst>
              </a:tr>
            </a:tbl>
          </a:graphicData>
        </a:graphic>
      </p:graphicFrame>
      <p:graphicFrame>
        <p:nvGraphicFramePr>
          <p:cNvPr id="147" name="Table 5">
            <a:extLst>
              <a:ext uri="{FF2B5EF4-FFF2-40B4-BE49-F238E27FC236}">
                <a16:creationId xmlns:a16="http://schemas.microsoft.com/office/drawing/2014/main" id="{27364D19-88E4-95FC-1A00-114254F59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344309"/>
              </p:ext>
            </p:extLst>
          </p:nvPr>
        </p:nvGraphicFramePr>
        <p:xfrm>
          <a:off x="36622468" y="19156250"/>
          <a:ext cx="668330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6509">
                  <a:extLst>
                    <a:ext uri="{9D8B030D-6E8A-4147-A177-3AD203B41FA5}">
                      <a16:colId xmlns:a16="http://schemas.microsoft.com/office/drawing/2014/main" val="2461271244"/>
                    </a:ext>
                  </a:extLst>
                </a:gridCol>
                <a:gridCol w="2327564">
                  <a:extLst>
                    <a:ext uri="{9D8B030D-6E8A-4147-A177-3AD203B41FA5}">
                      <a16:colId xmlns:a16="http://schemas.microsoft.com/office/drawing/2014/main" val="3155072102"/>
                    </a:ext>
                  </a:extLst>
                </a:gridCol>
                <a:gridCol w="2549236">
                  <a:extLst>
                    <a:ext uri="{9D8B030D-6E8A-4147-A177-3AD203B41FA5}">
                      <a16:colId xmlns:a16="http://schemas.microsoft.com/office/drawing/2014/main" val="3954538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Block Size</a:t>
                      </a:r>
                    </a:p>
                  </a:txBody>
                  <a:tcP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Porla</a:t>
                      </a:r>
                      <a:r>
                        <a:rPr lang="en-US" sz="2400" b="1" baseline="-25000" dirty="0" err="1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ipa</a:t>
                      </a:r>
                      <a:r>
                        <a:rPr lang="en-US" sz="2400" b="1" baseline="-25000" dirty="0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(</a:t>
                      </a:r>
                      <a:r>
                        <a:rPr lang="en-US" sz="2400" b="1" baseline="0" dirty="0" err="1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ms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Porla</a:t>
                      </a:r>
                      <a:r>
                        <a:rPr lang="en-US" sz="2400" b="1" baseline="-25000" dirty="0" err="1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kzg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 (</a:t>
                      </a:r>
                      <a:r>
                        <a:rPr lang="en-US" sz="2400" b="1" baseline="0" dirty="0" err="1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ms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Bierstadt" panose="020B0004020202020204" pitchFamily="34" charset="0"/>
                        </a:rPr>
                        <a:t>)</a:t>
                      </a:r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22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4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35.66 - 42.21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36.75 - 43.99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884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32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62.91 - 87.52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51.23 - 72.98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6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256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164.04 - 280.87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100.05 - 186.63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096432"/>
                  </a:ext>
                </a:extLst>
              </a:tr>
            </a:tbl>
          </a:graphicData>
        </a:graphic>
      </p:graphicFrame>
      <p:graphicFrame>
        <p:nvGraphicFramePr>
          <p:cNvPr id="149" name="Table 4">
            <a:extLst>
              <a:ext uri="{FF2B5EF4-FFF2-40B4-BE49-F238E27FC236}">
                <a16:creationId xmlns:a16="http://schemas.microsoft.com/office/drawing/2014/main" id="{48A92327-DB05-0B5C-0E79-9FF6AE79B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374330"/>
              </p:ext>
            </p:extLst>
          </p:nvPr>
        </p:nvGraphicFramePr>
        <p:xfrm>
          <a:off x="24892404" y="24992032"/>
          <a:ext cx="9931974" cy="2476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5987">
                  <a:extLst>
                    <a:ext uri="{9D8B030D-6E8A-4147-A177-3AD203B41FA5}">
                      <a16:colId xmlns:a16="http://schemas.microsoft.com/office/drawing/2014/main" val="1174794686"/>
                    </a:ext>
                  </a:extLst>
                </a:gridCol>
                <a:gridCol w="4965987">
                  <a:extLst>
                    <a:ext uri="{9D8B030D-6E8A-4147-A177-3AD203B41FA5}">
                      <a16:colId xmlns:a16="http://schemas.microsoft.com/office/drawing/2014/main" val="2564289987"/>
                    </a:ext>
                  </a:extLst>
                </a:gridCol>
              </a:tblGrid>
              <a:tr h="143219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ierstadt" panose="020B0004020202020204" pitchFamily="34" charset="0"/>
                        </a:rPr>
                        <a:t>Previous DPORs</a:t>
                      </a:r>
                    </a:p>
                  </a:txBody>
                  <a:tcP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ierstadt" panose="020B0004020202020204" pitchFamily="34" charset="0"/>
                        </a:rPr>
                        <a:t>Our </a:t>
                      </a:r>
                      <a:r>
                        <a:rPr lang="en-US" sz="2800" b="1" cap="none" spc="0" dirty="0" err="1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Bierstadt" panose="020B0004020202020204" pitchFamily="34" charset="0"/>
                        </a:rPr>
                        <a:t>Porla</a:t>
                      </a:r>
                      <a:endParaRPr lang="en-US" sz="2800" b="1" cap="none" spc="0" dirty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64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Low storage (USENIX’ 21)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Fast update (CCS’ 13)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Metadata privacy (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JoC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’ 17)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Small Proof Size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Bierstadt" panose="020B0004020202020204" pitchFamily="34" charset="0"/>
                        </a:rPr>
                        <a:t>Low Audit 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514813"/>
                  </a:ext>
                </a:extLst>
              </a:tr>
            </a:tbl>
          </a:graphicData>
        </a:graphic>
      </p:graphicFrame>
      <p:sp>
        <p:nvSpPr>
          <p:cNvPr id="152" name="Parallelogram 151">
            <a:extLst>
              <a:ext uri="{FF2B5EF4-FFF2-40B4-BE49-F238E27FC236}">
                <a16:creationId xmlns:a16="http://schemas.microsoft.com/office/drawing/2014/main" id="{933DF543-2AAF-7B75-D040-EC7589A55D1D}"/>
              </a:ext>
            </a:extLst>
          </p:cNvPr>
          <p:cNvSpPr/>
          <p:nvPr/>
        </p:nvSpPr>
        <p:spPr>
          <a:xfrm>
            <a:off x="35698286" y="22217994"/>
            <a:ext cx="6851572" cy="612949"/>
          </a:xfrm>
          <a:prstGeom prst="parallelogram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ierstadt" panose="020B0004020202020204" pitchFamily="34" charset="0"/>
              </a:rPr>
              <a:t>Q&amp;A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5882C73-9EFE-6276-D336-D109504AECF7}"/>
              </a:ext>
            </a:extLst>
          </p:cNvPr>
          <p:cNvSpPr txBox="1"/>
          <p:nvPr/>
        </p:nvSpPr>
        <p:spPr>
          <a:xfrm>
            <a:off x="35556611" y="23299764"/>
            <a:ext cx="7270276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>
                <a:solidFill>
                  <a:srgbClr val="002060"/>
                </a:solidFill>
                <a:latin typeface="Bierstadt" panose="020B0004020202020204" pitchFamily="34" charset="0"/>
              </a:rPr>
              <a:t>Our source code is published at: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u="sng" dirty="0" err="1">
                <a:solidFill>
                  <a:srgbClr val="70AD47"/>
                </a:solidFill>
                <a:latin typeface="Bierstadt" panose="020B0004020202020204" pitchFamily="34" charset="0"/>
              </a:rPr>
              <a:t>github.com</a:t>
            </a:r>
            <a:r>
              <a:rPr lang="en-US" sz="2800" u="sng" dirty="0">
                <a:solidFill>
                  <a:srgbClr val="70AD47"/>
                </a:solidFill>
                <a:latin typeface="Bierstadt" panose="020B0004020202020204" pitchFamily="34" charset="0"/>
              </a:rPr>
              <a:t>/</a:t>
            </a:r>
            <a:r>
              <a:rPr lang="en-US" sz="2800" u="sng" dirty="0" err="1">
                <a:solidFill>
                  <a:srgbClr val="70AD47"/>
                </a:solidFill>
                <a:latin typeface="Bierstadt" panose="020B0004020202020204" pitchFamily="34" charset="0"/>
              </a:rPr>
              <a:t>vt-asaplab</a:t>
            </a:r>
            <a:r>
              <a:rPr lang="en-US" sz="2800" u="sng" dirty="0">
                <a:solidFill>
                  <a:srgbClr val="70AD47"/>
                </a:solidFill>
                <a:latin typeface="Bierstadt" panose="020B0004020202020204" pitchFamily="34" charset="0"/>
              </a:rPr>
              <a:t>/</a:t>
            </a:r>
            <a:r>
              <a:rPr lang="en-US" sz="2800" u="sng" dirty="0" err="1">
                <a:solidFill>
                  <a:srgbClr val="70AD47"/>
                </a:solidFill>
                <a:latin typeface="Bierstadt" panose="020B0004020202020204" pitchFamily="34" charset="0"/>
              </a:rPr>
              <a:t>porla</a:t>
            </a:r>
            <a:endParaRPr lang="en-US" sz="2800" u="sng" dirty="0">
              <a:solidFill>
                <a:srgbClr val="70AD47"/>
              </a:solidFill>
              <a:latin typeface="Bierstadt" panose="020B0004020202020204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1BA49B3-2F7F-86E5-6D3C-55FA6D81E2B9}"/>
              </a:ext>
            </a:extLst>
          </p:cNvPr>
          <p:cNvSpPr txBox="1"/>
          <p:nvPr/>
        </p:nvSpPr>
        <p:spPr>
          <a:xfrm>
            <a:off x="35625721" y="25216207"/>
            <a:ext cx="7270276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>
                <a:solidFill>
                  <a:srgbClr val="0070C0"/>
                </a:solidFill>
                <a:latin typeface="Bierstadt" panose="020B0004020202020204" pitchFamily="34" charset="0"/>
              </a:rPr>
              <a:t>For any questions: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i="1" dirty="0">
                <a:solidFill>
                  <a:srgbClr val="0070C0"/>
                </a:solidFill>
                <a:latin typeface="Bierstadt" panose="020B0004020202020204" pitchFamily="34" charset="0"/>
                <a:hlinkClick r:id="rId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tungle@vt.edu</a:t>
            </a:r>
            <a:endParaRPr lang="en-US" sz="2800" i="1" dirty="0">
              <a:solidFill>
                <a:srgbClr val="0070C0"/>
              </a:solidFill>
              <a:latin typeface="Bierstadt" panose="020B000402020202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6891ED7-6271-8F83-2883-A03B3EC7840A}"/>
              </a:ext>
            </a:extLst>
          </p:cNvPr>
          <p:cNvSpPr txBox="1"/>
          <p:nvPr/>
        </p:nvSpPr>
        <p:spPr>
          <a:xfrm>
            <a:off x="78148" y="32356530"/>
            <a:ext cx="18943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baseline="30000" dirty="0">
                <a:solidFill>
                  <a:srgbClr val="861F4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*</a:t>
            </a:r>
            <a:r>
              <a:rPr lang="en-US" sz="2800" i="1" dirty="0">
                <a:solidFill>
                  <a:srgbClr val="861F4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861F4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This paper has been accepted and published to </a:t>
            </a:r>
            <a:r>
              <a:rPr lang="en-US" sz="2800" i="1" dirty="0">
                <a:solidFill>
                  <a:srgbClr val="861F41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The Network and Distributed System Security Symposium (NDSS) 2023 </a:t>
            </a:r>
            <a:endParaRPr lang="en-US" sz="2800" i="1" baseline="30000" dirty="0">
              <a:latin typeface="Bierstadt" panose="020B0004020202020204" pitchFamily="34" charset="0"/>
            </a:endParaRPr>
          </a:p>
        </p:txBody>
      </p:sp>
      <p:pic>
        <p:nvPicPr>
          <p:cNvPr id="136" name="Picture 13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93493B-DDD0-A1DE-1532-6FB2650ED97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6321941" y="28601075"/>
            <a:ext cx="7881166" cy="4206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625</Words>
  <Application>Microsoft Macintosh PowerPoint</Application>
  <PresentationFormat>Custom</PresentationFormat>
  <Paragraphs>126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Cambria Math</vt:lpstr>
      <vt:lpstr>Bierstadt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Le, Thanh Tung</cp:lastModifiedBy>
  <cp:revision>74</cp:revision>
  <dcterms:modified xsi:type="dcterms:W3CDTF">2023-03-25T17:38:49Z</dcterms:modified>
</cp:coreProperties>
</file>